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0" r:id="rId6"/>
    <p:sldId id="262" r:id="rId7"/>
    <p:sldId id="263" r:id="rId8"/>
    <p:sldId id="266" r:id="rId9"/>
    <p:sldId id="297" r:id="rId10"/>
    <p:sldId id="265" r:id="rId11"/>
    <p:sldId id="269" r:id="rId12"/>
    <p:sldId id="267" r:id="rId13"/>
    <p:sldId id="270" r:id="rId14"/>
    <p:sldId id="272" r:id="rId15"/>
    <p:sldId id="275" r:id="rId16"/>
    <p:sldId id="274" r:id="rId17"/>
    <p:sldId id="276" r:id="rId18"/>
    <p:sldId id="277" r:id="rId19"/>
    <p:sldId id="273" r:id="rId20"/>
    <p:sldId id="279" r:id="rId21"/>
    <p:sldId id="278" r:id="rId22"/>
    <p:sldId id="280" r:id="rId23"/>
    <p:sldId id="283" r:id="rId24"/>
    <p:sldId id="284" r:id="rId25"/>
    <p:sldId id="285" r:id="rId26"/>
    <p:sldId id="286" r:id="rId27"/>
    <p:sldId id="287" r:id="rId28"/>
    <p:sldId id="288" r:id="rId29"/>
    <p:sldId id="291" r:id="rId30"/>
    <p:sldId id="292" r:id="rId31"/>
    <p:sldId id="301" r:id="rId32"/>
    <p:sldId id="289" r:id="rId33"/>
    <p:sldId id="294" r:id="rId34"/>
    <p:sldId id="295" r:id="rId35"/>
    <p:sldId id="299" r:id="rId36"/>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8FB"/>
          </a:solidFill>
        </a:fill>
      </a:tcStyle>
    </a:wholeTbl>
    <a:band2H>
      <a:tcTxStyle/>
      <a:tcStyle>
        <a:tcBdr/>
        <a:fill>
          <a:solidFill>
            <a:srgbClr val="E8EDF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a:tcStyle>
        <a:tcBdr/>
        <a:fill>
          <a:solidFill>
            <a:srgbClr val="EBEE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a:tcStyle>
        <a:tcBdr/>
        <a:fill>
          <a:solidFill>
            <a:srgbClr val="FCFF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7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7" name="Shape 317"/>
          <p:cNvSpPr>
            <a:spLocks noGrp="1" noRot="1" noChangeAspect="1"/>
          </p:cNvSpPr>
          <p:nvPr>
            <p:ph type="sldImg"/>
          </p:nvPr>
        </p:nvSpPr>
        <p:spPr>
          <a:xfrm>
            <a:off x="1143000" y="685800"/>
            <a:ext cx="4572000" cy="3429000"/>
          </a:xfrm>
          <a:prstGeom prst="rect">
            <a:avLst/>
          </a:prstGeom>
        </p:spPr>
        <p:txBody>
          <a:bodyPr/>
          <a:lstStyle/>
          <a:p>
            <a:endParaRPr/>
          </a:p>
        </p:txBody>
      </p:sp>
      <p:sp>
        <p:nvSpPr>
          <p:cNvPr id="318" name="Shape 3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el"/>
          <p:cNvSpPr txBox="1">
            <a:spLocks noGrp="1"/>
          </p:cNvSpPr>
          <p:nvPr>
            <p:ph type="title"/>
          </p:nvPr>
        </p:nvSpPr>
        <p:spPr>
          <a:xfrm>
            <a:off x="311708" y="744574"/>
            <a:ext cx="8520601" cy="2052601"/>
          </a:xfrm>
          <a:prstGeom prst="rect">
            <a:avLst/>
          </a:prstGeom>
        </p:spPr>
        <p:txBody>
          <a:bodyPr anchor="b"/>
          <a:lstStyle>
            <a:lvl1pPr algn="ctr">
              <a:defRPr sz="5200"/>
            </a:lvl1pPr>
          </a:lstStyle>
          <a:p>
            <a:r>
              <a:t>Titel</a:t>
            </a:r>
          </a:p>
        </p:txBody>
      </p:sp>
      <p:sp>
        <p:nvSpPr>
          <p:cNvPr id="12" name="Hoofdtekst - niveau één…"/>
          <p:cNvSpPr txBox="1">
            <a:spLocks noGrp="1"/>
          </p:cNvSpPr>
          <p:nvPr>
            <p:ph type="body" sz="quarter" idx="1"/>
          </p:nvPr>
        </p:nvSpPr>
        <p:spPr>
          <a:xfrm>
            <a:off x="311699" y="2834125"/>
            <a:ext cx="8520602" cy="7926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3"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_NUMBER">
    <p:spTree>
      <p:nvGrpSpPr>
        <p:cNvPr id="1" name=""/>
        <p:cNvGrpSpPr/>
        <p:nvPr/>
      </p:nvGrpSpPr>
      <p:grpSpPr>
        <a:xfrm>
          <a:off x="0" y="0"/>
          <a:ext cx="0" cy="0"/>
          <a:chOff x="0" y="0"/>
          <a:chExt cx="0" cy="0"/>
        </a:xfrm>
      </p:grpSpPr>
      <p:sp>
        <p:nvSpPr>
          <p:cNvPr id="91" name="xx%"/>
          <p:cNvSpPr txBox="1">
            <a:spLocks noGrp="1"/>
          </p:cNvSpPr>
          <p:nvPr>
            <p:ph type="title" hasCustomPrompt="1"/>
          </p:nvPr>
        </p:nvSpPr>
        <p:spPr>
          <a:xfrm>
            <a:off x="311699" y="1106125"/>
            <a:ext cx="8520602" cy="1963500"/>
          </a:xfrm>
          <a:prstGeom prst="rect">
            <a:avLst/>
          </a:prstGeom>
        </p:spPr>
        <p:txBody>
          <a:bodyPr anchor="b"/>
          <a:lstStyle>
            <a:lvl1pPr algn="ctr">
              <a:defRPr sz="12000"/>
            </a:lvl1pPr>
          </a:lstStyle>
          <a:p>
            <a:r>
              <a:t>xx%</a:t>
            </a:r>
          </a:p>
        </p:txBody>
      </p:sp>
      <p:sp>
        <p:nvSpPr>
          <p:cNvPr id="92" name="Hoofdtekst - niveau één…"/>
          <p:cNvSpPr txBox="1">
            <a:spLocks noGrp="1"/>
          </p:cNvSpPr>
          <p:nvPr>
            <p:ph type="body" sz="half" idx="1"/>
          </p:nvPr>
        </p:nvSpPr>
        <p:spPr>
          <a:xfrm>
            <a:off x="311699" y="3152225"/>
            <a:ext cx="8520602" cy="1300800"/>
          </a:xfrm>
          <a:prstGeom prst="rect">
            <a:avLst/>
          </a:prstGeom>
        </p:spPr>
        <p:txBody>
          <a:bodyPr/>
          <a:lstStyle>
            <a:lvl1pPr algn="ctr"/>
            <a:lvl2pPr algn="ctr"/>
            <a:lvl3pPr algn="ctr"/>
            <a:lvl4pPr algn="ctr"/>
            <a:lvl5pPr algn="ct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93"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0"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07" name="Titel"/>
          <p:cNvSpPr txBox="1">
            <a:spLocks noGrp="1"/>
          </p:cNvSpPr>
          <p:nvPr>
            <p:ph type="title"/>
          </p:nvPr>
        </p:nvSpPr>
        <p:spPr>
          <a:xfrm>
            <a:off x="1143000" y="841771"/>
            <a:ext cx="6858000" cy="1790701"/>
          </a:xfrm>
          <a:prstGeom prst="rect">
            <a:avLst/>
          </a:prstGeom>
        </p:spPr>
        <p:txBody>
          <a:bodyPr lIns="34275" tIns="34275" rIns="34275" bIns="34275" anchor="b"/>
          <a:lstStyle>
            <a:lvl1pPr algn="ctr">
              <a:lnSpc>
                <a:spcPct val="90000"/>
              </a:lnSpc>
              <a:defRPr sz="4500"/>
            </a:lvl1pPr>
          </a:lstStyle>
          <a:p>
            <a:r>
              <a:t>Titel</a:t>
            </a:r>
          </a:p>
        </p:txBody>
      </p:sp>
      <p:sp>
        <p:nvSpPr>
          <p:cNvPr id="108" name="Hoofdtekst - niveau één…"/>
          <p:cNvSpPr txBox="1">
            <a:spLocks noGrp="1"/>
          </p:cNvSpPr>
          <p:nvPr>
            <p:ph type="body" sz="quarter" idx="1"/>
          </p:nvPr>
        </p:nvSpPr>
        <p:spPr>
          <a:xfrm>
            <a:off x="1143000" y="2701527"/>
            <a:ext cx="6858000" cy="1241822"/>
          </a:xfrm>
          <a:prstGeom prst="rect">
            <a:avLst/>
          </a:prstGeom>
        </p:spPr>
        <p:txBody>
          <a:bodyPr lIns="34275" tIns="34275" rIns="34275" bIns="34275"/>
          <a:lstStyle>
            <a:lvl1pPr marL="361950" indent="-266700" algn="ctr">
              <a:lnSpc>
                <a:spcPct val="90000"/>
              </a:lnSpc>
              <a:spcBef>
                <a:spcPts val="800"/>
              </a:spcBef>
              <a:buClrTx/>
              <a:buSzTx/>
              <a:buFontTx/>
              <a:buNone/>
              <a:defRPr>
                <a:solidFill>
                  <a:srgbClr val="000000"/>
                </a:solidFill>
              </a:defRPr>
            </a:lvl1pPr>
            <a:lvl2pPr marL="361950" indent="209550" algn="ctr">
              <a:lnSpc>
                <a:spcPct val="90000"/>
              </a:lnSpc>
              <a:spcBef>
                <a:spcPts val="800"/>
              </a:spcBef>
              <a:buClrTx/>
              <a:buSzTx/>
              <a:buFontTx/>
              <a:buNone/>
              <a:defRPr>
                <a:solidFill>
                  <a:srgbClr val="000000"/>
                </a:solidFill>
              </a:defRPr>
            </a:lvl2pPr>
            <a:lvl3pPr marL="361950" indent="685800" algn="ctr">
              <a:lnSpc>
                <a:spcPct val="90000"/>
              </a:lnSpc>
              <a:spcBef>
                <a:spcPts val="800"/>
              </a:spcBef>
              <a:buClrTx/>
              <a:buSzTx/>
              <a:buFontTx/>
              <a:buNone/>
              <a:defRPr>
                <a:solidFill>
                  <a:srgbClr val="000000"/>
                </a:solidFill>
              </a:defRPr>
            </a:lvl3pPr>
            <a:lvl4pPr marL="361950" indent="1149350" algn="ctr">
              <a:lnSpc>
                <a:spcPct val="90000"/>
              </a:lnSpc>
              <a:spcBef>
                <a:spcPts val="800"/>
              </a:spcBef>
              <a:buClrTx/>
              <a:buSzTx/>
              <a:buFontTx/>
              <a:buNone/>
              <a:defRPr>
                <a:solidFill>
                  <a:srgbClr val="000000"/>
                </a:solidFill>
              </a:defRPr>
            </a:lvl4pPr>
            <a:lvl5pPr marL="361950" indent="1606550" algn="ctr">
              <a:lnSpc>
                <a:spcPct val="90000"/>
              </a:lnSpc>
              <a:spcBef>
                <a:spcPts val="800"/>
              </a:spcBef>
              <a:buClrTx/>
              <a:buSzTx/>
              <a:buFontTx/>
              <a:buNone/>
              <a:defRPr>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09"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116"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117" name="Hoofdtekst - niveau één…"/>
          <p:cNvSpPr txBox="1">
            <a:spLocks noGrp="1"/>
          </p:cNvSpPr>
          <p:nvPr>
            <p:ph type="body" idx="1"/>
          </p:nvPr>
        </p:nvSpPr>
        <p:spPr>
          <a:xfrm>
            <a:off x="628650" y="1369219"/>
            <a:ext cx="7886700" cy="3263504"/>
          </a:xfrm>
          <a:prstGeom prst="rect">
            <a:avLst/>
          </a:prstGeom>
        </p:spPr>
        <p:txBody>
          <a:bodyPr lIns="34275" tIns="34275" rIns="34275" bIns="34275"/>
          <a:lstStyle>
            <a:lvl1pPr indent="-317500">
              <a:lnSpc>
                <a:spcPct val="90000"/>
              </a:lnSpc>
              <a:spcBef>
                <a:spcPts val="800"/>
              </a:spcBef>
              <a:buClr>
                <a:srgbClr val="000000"/>
              </a:buClr>
              <a:buSzPts val="2100"/>
              <a:buChar char="•"/>
              <a:defRPr sz="2100">
                <a:solidFill>
                  <a:srgbClr val="000000"/>
                </a:solidFill>
              </a:defRPr>
            </a:lvl1pPr>
            <a:lvl2pPr marL="967316" indent="-370416">
              <a:lnSpc>
                <a:spcPct val="90000"/>
              </a:lnSpc>
              <a:spcBef>
                <a:spcPts val="800"/>
              </a:spcBef>
              <a:buClr>
                <a:srgbClr val="000000"/>
              </a:buClr>
              <a:buSzPts val="2100"/>
              <a:buChar char="•"/>
              <a:defRPr sz="2100">
                <a:solidFill>
                  <a:srgbClr val="000000"/>
                </a:solidFill>
              </a:defRPr>
            </a:lvl2pPr>
            <a:lvl3pPr marL="1498600" indent="-444500">
              <a:lnSpc>
                <a:spcPct val="90000"/>
              </a:lnSpc>
              <a:spcBef>
                <a:spcPts val="800"/>
              </a:spcBef>
              <a:buClr>
                <a:srgbClr val="000000"/>
              </a:buClr>
              <a:buSzPts val="2100"/>
              <a:buChar char="•"/>
              <a:defRPr sz="2100">
                <a:solidFill>
                  <a:srgbClr val="000000"/>
                </a:solidFill>
              </a:defRPr>
            </a:lvl3pPr>
            <a:lvl4pPr marL="1987550" indent="-476250">
              <a:lnSpc>
                <a:spcPct val="90000"/>
              </a:lnSpc>
              <a:spcBef>
                <a:spcPts val="800"/>
              </a:spcBef>
              <a:buClr>
                <a:srgbClr val="000000"/>
              </a:buClr>
              <a:buSzPts val="2100"/>
              <a:buChar char="•"/>
              <a:defRPr sz="2100">
                <a:solidFill>
                  <a:srgbClr val="000000"/>
                </a:solidFill>
              </a:defRPr>
            </a:lvl4pPr>
            <a:lvl5pPr marL="2444750" indent="-476250">
              <a:lnSpc>
                <a:spcPct val="90000"/>
              </a:lnSpc>
              <a:spcBef>
                <a:spcPts val="800"/>
              </a:spcBef>
              <a:buClr>
                <a:srgbClr val="000000"/>
              </a:buClr>
              <a:buSzPts val="2100"/>
              <a:buChar char="•"/>
              <a:defRPr sz="21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18"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125" name="Titel"/>
          <p:cNvSpPr txBox="1">
            <a:spLocks noGrp="1"/>
          </p:cNvSpPr>
          <p:nvPr>
            <p:ph type="title"/>
          </p:nvPr>
        </p:nvSpPr>
        <p:spPr>
          <a:xfrm>
            <a:off x="623887" y="1282303"/>
            <a:ext cx="7886701" cy="2139554"/>
          </a:xfrm>
          <a:prstGeom prst="rect">
            <a:avLst/>
          </a:prstGeom>
        </p:spPr>
        <p:txBody>
          <a:bodyPr lIns="34275" tIns="34275" rIns="34275" bIns="34275" anchor="b"/>
          <a:lstStyle>
            <a:lvl1pPr>
              <a:lnSpc>
                <a:spcPct val="90000"/>
              </a:lnSpc>
              <a:defRPr sz="4500"/>
            </a:lvl1pPr>
          </a:lstStyle>
          <a:p>
            <a:r>
              <a:t>Titel</a:t>
            </a:r>
          </a:p>
        </p:txBody>
      </p:sp>
      <p:sp>
        <p:nvSpPr>
          <p:cNvPr id="126" name="Hoofdtekst - niveau één…"/>
          <p:cNvSpPr txBox="1">
            <a:spLocks noGrp="1"/>
          </p:cNvSpPr>
          <p:nvPr>
            <p:ph type="body" sz="quarter" idx="1"/>
          </p:nvPr>
        </p:nvSpPr>
        <p:spPr>
          <a:xfrm>
            <a:off x="623887" y="3442096"/>
            <a:ext cx="7886701" cy="1125141"/>
          </a:xfrm>
          <a:prstGeom prst="rect">
            <a:avLst/>
          </a:prstGeom>
        </p:spPr>
        <p:txBody>
          <a:bodyPr lIns="34275" tIns="34275" rIns="34275" bIns="34275"/>
          <a:lstStyle>
            <a:lvl1pPr marL="228600" indent="0">
              <a:lnSpc>
                <a:spcPct val="90000"/>
              </a:lnSpc>
              <a:spcBef>
                <a:spcPts val="800"/>
              </a:spcBef>
              <a:buClrTx/>
              <a:buSzTx/>
              <a:buFontTx/>
              <a:buNone/>
              <a:defRPr>
                <a:solidFill>
                  <a:srgbClr val="888888"/>
                </a:solidFill>
              </a:defRPr>
            </a:lvl1pPr>
            <a:lvl2pPr marL="228600" indent="457200">
              <a:lnSpc>
                <a:spcPct val="90000"/>
              </a:lnSpc>
              <a:spcBef>
                <a:spcPts val="800"/>
              </a:spcBef>
              <a:buClrTx/>
              <a:buSzTx/>
              <a:buFontTx/>
              <a:buNone/>
              <a:defRPr>
                <a:solidFill>
                  <a:srgbClr val="888888"/>
                </a:solidFill>
              </a:defRPr>
            </a:lvl2pPr>
            <a:lvl3pPr marL="228600" indent="914400">
              <a:lnSpc>
                <a:spcPct val="90000"/>
              </a:lnSpc>
              <a:spcBef>
                <a:spcPts val="800"/>
              </a:spcBef>
              <a:buClrTx/>
              <a:buSzTx/>
              <a:buFontTx/>
              <a:buNone/>
              <a:defRPr>
                <a:solidFill>
                  <a:srgbClr val="888888"/>
                </a:solidFill>
              </a:defRPr>
            </a:lvl3pPr>
            <a:lvl4pPr marL="228600" indent="1371600">
              <a:lnSpc>
                <a:spcPct val="90000"/>
              </a:lnSpc>
              <a:spcBef>
                <a:spcPts val="800"/>
              </a:spcBef>
              <a:buClrTx/>
              <a:buSzTx/>
              <a:buFontTx/>
              <a:buNone/>
              <a:defRPr>
                <a:solidFill>
                  <a:srgbClr val="888888"/>
                </a:solidFill>
              </a:defRPr>
            </a:lvl4pPr>
            <a:lvl5pPr marL="228600" indent="1828800">
              <a:lnSpc>
                <a:spcPct val="90000"/>
              </a:lnSpc>
              <a:spcBef>
                <a:spcPts val="800"/>
              </a:spcBef>
              <a:buClrTx/>
              <a:buSzTx/>
              <a:buFontTx/>
              <a:buNone/>
              <a:defRPr>
                <a:solidFill>
                  <a:srgbClr val="888888"/>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27"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WO_OBJECTS">
    <p:spTree>
      <p:nvGrpSpPr>
        <p:cNvPr id="1" name=""/>
        <p:cNvGrpSpPr/>
        <p:nvPr/>
      </p:nvGrpSpPr>
      <p:grpSpPr>
        <a:xfrm>
          <a:off x="0" y="0"/>
          <a:ext cx="0" cy="0"/>
          <a:chOff x="0" y="0"/>
          <a:chExt cx="0" cy="0"/>
        </a:xfrm>
      </p:grpSpPr>
      <p:sp>
        <p:nvSpPr>
          <p:cNvPr id="134"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135" name="Hoofdtekst - niveau één…"/>
          <p:cNvSpPr txBox="1">
            <a:spLocks noGrp="1"/>
          </p:cNvSpPr>
          <p:nvPr>
            <p:ph type="body" sz="half" idx="1"/>
          </p:nvPr>
        </p:nvSpPr>
        <p:spPr>
          <a:xfrm>
            <a:off x="628650" y="1369219"/>
            <a:ext cx="3886200" cy="3263504"/>
          </a:xfrm>
          <a:prstGeom prst="rect">
            <a:avLst/>
          </a:prstGeom>
        </p:spPr>
        <p:txBody>
          <a:bodyPr lIns="34275" tIns="34275" rIns="34275" bIns="34275"/>
          <a:lstStyle>
            <a:lvl1pPr indent="-317500">
              <a:lnSpc>
                <a:spcPct val="90000"/>
              </a:lnSpc>
              <a:spcBef>
                <a:spcPts val="800"/>
              </a:spcBef>
              <a:buClr>
                <a:srgbClr val="000000"/>
              </a:buClr>
              <a:buSzPts val="2100"/>
              <a:buChar char="•"/>
              <a:defRPr sz="2100">
                <a:solidFill>
                  <a:srgbClr val="000000"/>
                </a:solidFill>
              </a:defRPr>
            </a:lvl1pPr>
            <a:lvl2pPr marL="967316" indent="-370416">
              <a:lnSpc>
                <a:spcPct val="90000"/>
              </a:lnSpc>
              <a:spcBef>
                <a:spcPts val="800"/>
              </a:spcBef>
              <a:buClr>
                <a:srgbClr val="000000"/>
              </a:buClr>
              <a:buSzPts val="2100"/>
              <a:buChar char="•"/>
              <a:defRPr sz="2100">
                <a:solidFill>
                  <a:srgbClr val="000000"/>
                </a:solidFill>
              </a:defRPr>
            </a:lvl2pPr>
            <a:lvl3pPr marL="1498600" indent="-444500">
              <a:lnSpc>
                <a:spcPct val="90000"/>
              </a:lnSpc>
              <a:spcBef>
                <a:spcPts val="800"/>
              </a:spcBef>
              <a:buClr>
                <a:srgbClr val="000000"/>
              </a:buClr>
              <a:buSzPts val="2100"/>
              <a:buChar char="•"/>
              <a:defRPr sz="2100">
                <a:solidFill>
                  <a:srgbClr val="000000"/>
                </a:solidFill>
              </a:defRPr>
            </a:lvl3pPr>
            <a:lvl4pPr marL="1987550" indent="-476250">
              <a:lnSpc>
                <a:spcPct val="90000"/>
              </a:lnSpc>
              <a:spcBef>
                <a:spcPts val="800"/>
              </a:spcBef>
              <a:buClr>
                <a:srgbClr val="000000"/>
              </a:buClr>
              <a:buSzPts val="2100"/>
              <a:buChar char="•"/>
              <a:defRPr sz="2100">
                <a:solidFill>
                  <a:srgbClr val="000000"/>
                </a:solidFill>
              </a:defRPr>
            </a:lvl4pPr>
            <a:lvl5pPr marL="2444750" indent="-476250">
              <a:lnSpc>
                <a:spcPct val="90000"/>
              </a:lnSpc>
              <a:spcBef>
                <a:spcPts val="800"/>
              </a:spcBef>
              <a:buClr>
                <a:srgbClr val="000000"/>
              </a:buClr>
              <a:buSzPts val="2100"/>
              <a:buChar char="•"/>
              <a:defRPr sz="21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36" name="Google Shape;77;p17"/>
          <p:cNvSpPr txBox="1">
            <a:spLocks noGrp="1"/>
          </p:cNvSpPr>
          <p:nvPr>
            <p:ph type="body" sz="half" idx="21"/>
          </p:nvPr>
        </p:nvSpPr>
        <p:spPr>
          <a:xfrm>
            <a:off x="4629150" y="1369219"/>
            <a:ext cx="3886200" cy="3263505"/>
          </a:xfrm>
          <a:prstGeom prst="rect">
            <a:avLst/>
          </a:prstGeom>
        </p:spPr>
        <p:txBody>
          <a:bodyPr lIns="34275" tIns="34275" rIns="34275" bIns="34275"/>
          <a:lstStyle/>
          <a:p>
            <a:pPr indent="-317500">
              <a:lnSpc>
                <a:spcPct val="90000"/>
              </a:lnSpc>
              <a:spcBef>
                <a:spcPts val="800"/>
              </a:spcBef>
              <a:buClr>
                <a:srgbClr val="000000"/>
              </a:buClr>
              <a:buSzPts val="2100"/>
              <a:buChar char="•"/>
              <a:defRPr sz="2100">
                <a:solidFill>
                  <a:srgbClr val="000000"/>
                </a:solidFill>
              </a:defRPr>
            </a:pPr>
            <a:endParaRPr/>
          </a:p>
        </p:txBody>
      </p:sp>
      <p:sp>
        <p:nvSpPr>
          <p:cNvPr id="137"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WO_OBJECTS_WITH_TEXT">
    <p:spTree>
      <p:nvGrpSpPr>
        <p:cNvPr id="1" name=""/>
        <p:cNvGrpSpPr/>
        <p:nvPr/>
      </p:nvGrpSpPr>
      <p:grpSpPr>
        <a:xfrm>
          <a:off x="0" y="0"/>
          <a:ext cx="0" cy="0"/>
          <a:chOff x="0" y="0"/>
          <a:chExt cx="0" cy="0"/>
        </a:xfrm>
      </p:grpSpPr>
      <p:sp>
        <p:nvSpPr>
          <p:cNvPr id="144" name="Titel"/>
          <p:cNvSpPr txBox="1">
            <a:spLocks noGrp="1"/>
          </p:cNvSpPr>
          <p:nvPr>
            <p:ph type="title"/>
          </p:nvPr>
        </p:nvSpPr>
        <p:spPr>
          <a:xfrm>
            <a:off x="629841" y="273843"/>
            <a:ext cx="7886701" cy="994173"/>
          </a:xfrm>
          <a:prstGeom prst="rect">
            <a:avLst/>
          </a:prstGeom>
        </p:spPr>
        <p:txBody>
          <a:bodyPr lIns="34275" tIns="34275" rIns="34275" bIns="34275" anchor="ctr"/>
          <a:lstStyle>
            <a:lvl1pPr>
              <a:lnSpc>
                <a:spcPct val="90000"/>
              </a:lnSpc>
              <a:defRPr sz="3300"/>
            </a:lvl1pPr>
          </a:lstStyle>
          <a:p>
            <a:r>
              <a:t>Titel</a:t>
            </a:r>
          </a:p>
        </p:txBody>
      </p:sp>
      <p:sp>
        <p:nvSpPr>
          <p:cNvPr id="145" name="Hoofdtekst - niveau één…"/>
          <p:cNvSpPr txBox="1">
            <a:spLocks noGrp="1"/>
          </p:cNvSpPr>
          <p:nvPr>
            <p:ph type="body" sz="quarter" idx="1"/>
          </p:nvPr>
        </p:nvSpPr>
        <p:spPr>
          <a:xfrm>
            <a:off x="629841" y="1260871"/>
            <a:ext cx="3868340" cy="617935"/>
          </a:xfrm>
          <a:prstGeom prst="rect">
            <a:avLst/>
          </a:prstGeom>
        </p:spPr>
        <p:txBody>
          <a:bodyPr lIns="34275" tIns="34275" rIns="34275" bIns="34275" anchor="b"/>
          <a:lstStyle>
            <a:lvl1pPr marL="228600" indent="0">
              <a:lnSpc>
                <a:spcPct val="90000"/>
              </a:lnSpc>
              <a:spcBef>
                <a:spcPts val="800"/>
              </a:spcBef>
              <a:buClrTx/>
              <a:buSzTx/>
              <a:buFontTx/>
              <a:buNone/>
              <a:defRPr b="1">
                <a:solidFill>
                  <a:srgbClr val="000000"/>
                </a:solidFill>
              </a:defRPr>
            </a:lvl1pPr>
            <a:lvl2pPr marL="228600" indent="457200">
              <a:lnSpc>
                <a:spcPct val="90000"/>
              </a:lnSpc>
              <a:spcBef>
                <a:spcPts val="800"/>
              </a:spcBef>
              <a:buClrTx/>
              <a:buSzTx/>
              <a:buFontTx/>
              <a:buNone/>
              <a:defRPr b="1">
                <a:solidFill>
                  <a:srgbClr val="000000"/>
                </a:solidFill>
              </a:defRPr>
            </a:lvl2pPr>
            <a:lvl3pPr marL="228600" indent="914400">
              <a:lnSpc>
                <a:spcPct val="90000"/>
              </a:lnSpc>
              <a:spcBef>
                <a:spcPts val="800"/>
              </a:spcBef>
              <a:buClrTx/>
              <a:buSzTx/>
              <a:buFontTx/>
              <a:buNone/>
              <a:defRPr b="1">
                <a:solidFill>
                  <a:srgbClr val="000000"/>
                </a:solidFill>
              </a:defRPr>
            </a:lvl3pPr>
            <a:lvl4pPr marL="228600" indent="1371600">
              <a:lnSpc>
                <a:spcPct val="90000"/>
              </a:lnSpc>
              <a:spcBef>
                <a:spcPts val="800"/>
              </a:spcBef>
              <a:buClrTx/>
              <a:buSzTx/>
              <a:buFontTx/>
              <a:buNone/>
              <a:defRPr b="1">
                <a:solidFill>
                  <a:srgbClr val="000000"/>
                </a:solidFill>
              </a:defRPr>
            </a:lvl4pPr>
            <a:lvl5pPr marL="228600" indent="1828800">
              <a:lnSpc>
                <a:spcPct val="90000"/>
              </a:lnSpc>
              <a:spcBef>
                <a:spcPts val="800"/>
              </a:spcBef>
              <a:buClrTx/>
              <a:buSzTx/>
              <a:buFontTx/>
              <a:buNone/>
              <a:defRPr b="1">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46" name="Google Shape;84;p18"/>
          <p:cNvSpPr txBox="1">
            <a:spLocks noGrp="1"/>
          </p:cNvSpPr>
          <p:nvPr>
            <p:ph type="body" sz="half" idx="21"/>
          </p:nvPr>
        </p:nvSpPr>
        <p:spPr>
          <a:xfrm>
            <a:off x="629840" y="1878806"/>
            <a:ext cx="3868341" cy="2763442"/>
          </a:xfrm>
          <a:prstGeom prst="rect">
            <a:avLst/>
          </a:prstGeom>
        </p:spPr>
        <p:txBody>
          <a:bodyPr lIns="34275" tIns="34275" rIns="34275" bIns="34275"/>
          <a:lstStyle/>
          <a:p>
            <a:pPr indent="-317500">
              <a:lnSpc>
                <a:spcPct val="90000"/>
              </a:lnSpc>
              <a:spcBef>
                <a:spcPts val="800"/>
              </a:spcBef>
              <a:buClr>
                <a:srgbClr val="000000"/>
              </a:buClr>
              <a:buSzPts val="2100"/>
              <a:buChar char="•"/>
              <a:defRPr sz="2100">
                <a:solidFill>
                  <a:srgbClr val="000000"/>
                </a:solidFill>
              </a:defRPr>
            </a:pPr>
            <a:endParaRPr/>
          </a:p>
        </p:txBody>
      </p:sp>
      <p:sp>
        <p:nvSpPr>
          <p:cNvPr id="147" name="Google Shape;85;p18"/>
          <p:cNvSpPr txBox="1">
            <a:spLocks noGrp="1"/>
          </p:cNvSpPr>
          <p:nvPr>
            <p:ph type="body" sz="quarter" idx="22"/>
          </p:nvPr>
        </p:nvSpPr>
        <p:spPr>
          <a:xfrm>
            <a:off x="4629150" y="1260871"/>
            <a:ext cx="3887392" cy="617935"/>
          </a:xfrm>
          <a:prstGeom prst="rect">
            <a:avLst/>
          </a:prstGeom>
        </p:spPr>
        <p:txBody>
          <a:bodyPr lIns="34275" tIns="34275" rIns="34275" bIns="34275" anchor="b"/>
          <a:lstStyle/>
          <a:p>
            <a:pPr marL="228600" indent="0">
              <a:lnSpc>
                <a:spcPct val="90000"/>
              </a:lnSpc>
              <a:spcBef>
                <a:spcPts val="800"/>
              </a:spcBef>
              <a:buClrTx/>
              <a:buSzTx/>
              <a:buFontTx/>
              <a:buNone/>
              <a:defRPr b="1">
                <a:solidFill>
                  <a:srgbClr val="000000"/>
                </a:solidFill>
              </a:defRPr>
            </a:pPr>
            <a:endParaRPr/>
          </a:p>
        </p:txBody>
      </p:sp>
      <p:sp>
        <p:nvSpPr>
          <p:cNvPr id="148" name="Google Shape;86;p18"/>
          <p:cNvSpPr txBox="1">
            <a:spLocks noGrp="1"/>
          </p:cNvSpPr>
          <p:nvPr>
            <p:ph type="body" sz="half" idx="23"/>
          </p:nvPr>
        </p:nvSpPr>
        <p:spPr>
          <a:xfrm>
            <a:off x="4629150" y="1878806"/>
            <a:ext cx="3887392" cy="2763442"/>
          </a:xfrm>
          <a:prstGeom prst="rect">
            <a:avLst/>
          </a:prstGeom>
        </p:spPr>
        <p:txBody>
          <a:bodyPr lIns="34275" tIns="34275" rIns="34275" bIns="34275"/>
          <a:lstStyle/>
          <a:p>
            <a:pPr indent="-317500">
              <a:lnSpc>
                <a:spcPct val="90000"/>
              </a:lnSpc>
              <a:spcBef>
                <a:spcPts val="800"/>
              </a:spcBef>
              <a:buClr>
                <a:srgbClr val="000000"/>
              </a:buClr>
              <a:buSzPts val="2100"/>
              <a:buChar char="•"/>
              <a:defRPr sz="2100">
                <a:solidFill>
                  <a:srgbClr val="000000"/>
                </a:solidFill>
              </a:defRPr>
            </a:pPr>
            <a:endParaRPr/>
          </a:p>
        </p:txBody>
      </p:sp>
      <p:sp>
        <p:nvSpPr>
          <p:cNvPr id="149"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156"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157"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4"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OBJECT_WITH_CAPTION_TEXT">
    <p:spTree>
      <p:nvGrpSpPr>
        <p:cNvPr id="1" name=""/>
        <p:cNvGrpSpPr/>
        <p:nvPr/>
      </p:nvGrpSpPr>
      <p:grpSpPr>
        <a:xfrm>
          <a:off x="0" y="0"/>
          <a:ext cx="0" cy="0"/>
          <a:chOff x="0" y="0"/>
          <a:chExt cx="0" cy="0"/>
        </a:xfrm>
      </p:grpSpPr>
      <p:sp>
        <p:nvSpPr>
          <p:cNvPr id="171" name="Titel"/>
          <p:cNvSpPr txBox="1">
            <a:spLocks noGrp="1"/>
          </p:cNvSpPr>
          <p:nvPr>
            <p:ph type="title"/>
          </p:nvPr>
        </p:nvSpPr>
        <p:spPr>
          <a:xfrm>
            <a:off x="629841" y="342900"/>
            <a:ext cx="2949178" cy="1200150"/>
          </a:xfrm>
          <a:prstGeom prst="rect">
            <a:avLst/>
          </a:prstGeom>
        </p:spPr>
        <p:txBody>
          <a:bodyPr lIns="34275" tIns="34275" rIns="34275" bIns="34275" anchor="b"/>
          <a:lstStyle>
            <a:lvl1pPr>
              <a:lnSpc>
                <a:spcPct val="90000"/>
              </a:lnSpc>
              <a:defRPr sz="2400"/>
            </a:lvl1pPr>
          </a:lstStyle>
          <a:p>
            <a:r>
              <a:t>Titel</a:t>
            </a:r>
          </a:p>
        </p:txBody>
      </p:sp>
      <p:sp>
        <p:nvSpPr>
          <p:cNvPr id="172" name="Hoofdtekst - niveau één…"/>
          <p:cNvSpPr txBox="1">
            <a:spLocks noGrp="1"/>
          </p:cNvSpPr>
          <p:nvPr>
            <p:ph type="body" sz="half" idx="1"/>
          </p:nvPr>
        </p:nvSpPr>
        <p:spPr>
          <a:xfrm>
            <a:off x="3887391" y="740568"/>
            <a:ext cx="4629151" cy="3655221"/>
          </a:xfrm>
          <a:prstGeom prst="rect">
            <a:avLst/>
          </a:prstGeom>
        </p:spPr>
        <p:txBody>
          <a:bodyPr lIns="34275" tIns="34275" rIns="34275" bIns="34275"/>
          <a:lstStyle>
            <a:lvl1pPr indent="-381000">
              <a:lnSpc>
                <a:spcPct val="90000"/>
              </a:lnSpc>
              <a:spcBef>
                <a:spcPts val="800"/>
              </a:spcBef>
              <a:buClr>
                <a:srgbClr val="000000"/>
              </a:buClr>
              <a:buSzPts val="2400"/>
              <a:buChar char="•"/>
              <a:defRPr sz="2400">
                <a:solidFill>
                  <a:srgbClr val="000000"/>
                </a:solidFill>
              </a:defRPr>
            </a:lvl1pPr>
            <a:lvl2pPr marL="966107" indent="-413657">
              <a:lnSpc>
                <a:spcPct val="90000"/>
              </a:lnSpc>
              <a:spcBef>
                <a:spcPts val="800"/>
              </a:spcBef>
              <a:buClr>
                <a:srgbClr val="000000"/>
              </a:buClr>
              <a:buSzPts val="2400"/>
              <a:buChar char="•"/>
              <a:defRPr sz="2400">
                <a:solidFill>
                  <a:srgbClr val="000000"/>
                </a:solidFill>
              </a:defRPr>
            </a:lvl2pPr>
            <a:lvl3pPr marL="1485900" indent="-457200">
              <a:lnSpc>
                <a:spcPct val="90000"/>
              </a:lnSpc>
              <a:spcBef>
                <a:spcPts val="800"/>
              </a:spcBef>
              <a:buClr>
                <a:srgbClr val="000000"/>
              </a:buClr>
              <a:buSzPts val="2400"/>
              <a:buChar char="•"/>
              <a:defRPr sz="2400">
                <a:solidFill>
                  <a:srgbClr val="000000"/>
                </a:solidFill>
              </a:defRPr>
            </a:lvl3pPr>
            <a:lvl4pPr marL="2023110" indent="-518160">
              <a:lnSpc>
                <a:spcPct val="90000"/>
              </a:lnSpc>
              <a:spcBef>
                <a:spcPts val="800"/>
              </a:spcBef>
              <a:buClr>
                <a:srgbClr val="000000"/>
              </a:buClr>
              <a:buSzPts val="2400"/>
              <a:buChar char="•"/>
              <a:defRPr sz="2400">
                <a:solidFill>
                  <a:srgbClr val="000000"/>
                </a:solidFill>
              </a:defRPr>
            </a:lvl4pPr>
            <a:lvl5pPr marL="2480310" indent="-518160">
              <a:lnSpc>
                <a:spcPct val="90000"/>
              </a:lnSpc>
              <a:spcBef>
                <a:spcPts val="800"/>
              </a:spcBef>
              <a:buClr>
                <a:srgbClr val="000000"/>
              </a:buClr>
              <a:buSzPts val="2400"/>
              <a:buChar char="•"/>
              <a:defRPr sz="24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73" name="Google Shape;102;p21"/>
          <p:cNvSpPr txBox="1">
            <a:spLocks noGrp="1"/>
          </p:cNvSpPr>
          <p:nvPr>
            <p:ph type="body" sz="quarter" idx="21"/>
          </p:nvPr>
        </p:nvSpPr>
        <p:spPr>
          <a:xfrm>
            <a:off x="629840" y="1543050"/>
            <a:ext cx="2949180" cy="2858692"/>
          </a:xfrm>
          <a:prstGeom prst="rect">
            <a:avLst/>
          </a:prstGeom>
        </p:spPr>
        <p:txBody>
          <a:bodyPr lIns="34275" tIns="34275" rIns="34275" bIns="34275"/>
          <a:lstStyle/>
          <a:p>
            <a:pPr marL="228600" indent="0">
              <a:lnSpc>
                <a:spcPct val="90000"/>
              </a:lnSpc>
              <a:spcBef>
                <a:spcPts val="800"/>
              </a:spcBef>
              <a:buClrTx/>
              <a:buSzTx/>
              <a:buFontTx/>
              <a:buNone/>
              <a:defRPr sz="1200">
                <a:solidFill>
                  <a:srgbClr val="000000"/>
                </a:solidFill>
              </a:defRPr>
            </a:pPr>
            <a:endParaRPr/>
          </a:p>
        </p:txBody>
      </p:sp>
      <p:sp>
        <p:nvSpPr>
          <p:cNvPr id="174"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20" name="Titel"/>
          <p:cNvSpPr txBox="1">
            <a:spLocks noGrp="1"/>
          </p:cNvSpPr>
          <p:nvPr>
            <p:ph type="title"/>
          </p:nvPr>
        </p:nvSpPr>
        <p:spPr>
          <a:xfrm>
            <a:off x="311699" y="2150849"/>
            <a:ext cx="8520602" cy="841801"/>
          </a:xfrm>
          <a:prstGeom prst="rect">
            <a:avLst/>
          </a:prstGeom>
        </p:spPr>
        <p:txBody>
          <a:bodyPr anchor="ctr"/>
          <a:lstStyle>
            <a:lvl1pPr algn="ctr">
              <a:defRPr sz="3600"/>
            </a:lvl1pPr>
          </a:lstStyle>
          <a:p>
            <a:r>
              <a:t>Titel</a:t>
            </a:r>
          </a:p>
        </p:txBody>
      </p:sp>
      <p:sp>
        <p:nvSpPr>
          <p:cNvPr id="21"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ICTURE_WITH_CAPTION_TEXT">
    <p:spTree>
      <p:nvGrpSpPr>
        <p:cNvPr id="1" name=""/>
        <p:cNvGrpSpPr/>
        <p:nvPr/>
      </p:nvGrpSpPr>
      <p:grpSpPr>
        <a:xfrm>
          <a:off x="0" y="0"/>
          <a:ext cx="0" cy="0"/>
          <a:chOff x="0" y="0"/>
          <a:chExt cx="0" cy="0"/>
        </a:xfrm>
      </p:grpSpPr>
      <p:sp>
        <p:nvSpPr>
          <p:cNvPr id="181" name="Titel"/>
          <p:cNvSpPr txBox="1">
            <a:spLocks noGrp="1"/>
          </p:cNvSpPr>
          <p:nvPr>
            <p:ph type="title"/>
          </p:nvPr>
        </p:nvSpPr>
        <p:spPr>
          <a:xfrm>
            <a:off x="629841" y="342900"/>
            <a:ext cx="2949178" cy="1200150"/>
          </a:xfrm>
          <a:prstGeom prst="rect">
            <a:avLst/>
          </a:prstGeom>
        </p:spPr>
        <p:txBody>
          <a:bodyPr lIns="34275" tIns="34275" rIns="34275" bIns="34275" anchor="b"/>
          <a:lstStyle>
            <a:lvl1pPr>
              <a:lnSpc>
                <a:spcPct val="90000"/>
              </a:lnSpc>
              <a:defRPr sz="2400"/>
            </a:lvl1pPr>
          </a:lstStyle>
          <a:p>
            <a:r>
              <a:t>Titel</a:t>
            </a:r>
          </a:p>
        </p:txBody>
      </p:sp>
      <p:sp>
        <p:nvSpPr>
          <p:cNvPr id="182" name="Google Shape;108;p22"/>
          <p:cNvSpPr>
            <a:spLocks noGrp="1"/>
          </p:cNvSpPr>
          <p:nvPr>
            <p:ph type="pic" sz="half" idx="21"/>
          </p:nvPr>
        </p:nvSpPr>
        <p:spPr>
          <a:xfrm>
            <a:off x="3887391" y="740568"/>
            <a:ext cx="4629151" cy="3655221"/>
          </a:xfrm>
          <a:prstGeom prst="rect">
            <a:avLst/>
          </a:prstGeom>
        </p:spPr>
        <p:txBody>
          <a:bodyPr lIns="91439" tIns="45719" rIns="91439" bIns="45719">
            <a:noAutofit/>
          </a:bodyPr>
          <a:lstStyle/>
          <a:p>
            <a:endParaRPr/>
          </a:p>
        </p:txBody>
      </p:sp>
      <p:sp>
        <p:nvSpPr>
          <p:cNvPr id="183" name="Hoofdtekst - niveau één…"/>
          <p:cNvSpPr txBox="1">
            <a:spLocks noGrp="1"/>
          </p:cNvSpPr>
          <p:nvPr>
            <p:ph type="body" sz="quarter" idx="1"/>
          </p:nvPr>
        </p:nvSpPr>
        <p:spPr>
          <a:xfrm>
            <a:off x="629841" y="1543050"/>
            <a:ext cx="2949178" cy="2858692"/>
          </a:xfrm>
          <a:prstGeom prst="rect">
            <a:avLst/>
          </a:prstGeom>
        </p:spPr>
        <p:txBody>
          <a:bodyPr lIns="34275" tIns="34275" rIns="34275" bIns="34275"/>
          <a:lstStyle>
            <a:lvl1pPr marL="228600" indent="0">
              <a:lnSpc>
                <a:spcPct val="90000"/>
              </a:lnSpc>
              <a:spcBef>
                <a:spcPts val="800"/>
              </a:spcBef>
              <a:buClrTx/>
              <a:buSzTx/>
              <a:buFontTx/>
              <a:buNone/>
              <a:defRPr sz="1200">
                <a:solidFill>
                  <a:srgbClr val="000000"/>
                </a:solidFill>
              </a:defRPr>
            </a:lvl1pPr>
            <a:lvl2pPr marL="228600" indent="457200">
              <a:lnSpc>
                <a:spcPct val="90000"/>
              </a:lnSpc>
              <a:spcBef>
                <a:spcPts val="800"/>
              </a:spcBef>
              <a:buClrTx/>
              <a:buSzTx/>
              <a:buFontTx/>
              <a:buNone/>
              <a:defRPr sz="1200">
                <a:solidFill>
                  <a:srgbClr val="000000"/>
                </a:solidFill>
              </a:defRPr>
            </a:lvl2pPr>
            <a:lvl3pPr marL="228600" indent="914400">
              <a:lnSpc>
                <a:spcPct val="90000"/>
              </a:lnSpc>
              <a:spcBef>
                <a:spcPts val="800"/>
              </a:spcBef>
              <a:buClrTx/>
              <a:buSzTx/>
              <a:buFontTx/>
              <a:buNone/>
              <a:defRPr sz="1200">
                <a:solidFill>
                  <a:srgbClr val="000000"/>
                </a:solidFill>
              </a:defRPr>
            </a:lvl3pPr>
            <a:lvl4pPr marL="228600" indent="1371600">
              <a:lnSpc>
                <a:spcPct val="90000"/>
              </a:lnSpc>
              <a:spcBef>
                <a:spcPts val="800"/>
              </a:spcBef>
              <a:buClrTx/>
              <a:buSzTx/>
              <a:buFontTx/>
              <a:buNone/>
              <a:defRPr sz="1200">
                <a:solidFill>
                  <a:srgbClr val="000000"/>
                </a:solidFill>
              </a:defRPr>
            </a:lvl4pPr>
            <a:lvl5pPr marL="228600" indent="1828800">
              <a:lnSpc>
                <a:spcPct val="90000"/>
              </a:lnSpc>
              <a:spcBef>
                <a:spcPts val="800"/>
              </a:spcBef>
              <a:buClrTx/>
              <a:buSzTx/>
              <a:buFontTx/>
              <a:buNone/>
              <a:defRPr sz="12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84"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VERTICAL_TEXT">
    <p:spTree>
      <p:nvGrpSpPr>
        <p:cNvPr id="1" name=""/>
        <p:cNvGrpSpPr/>
        <p:nvPr/>
      </p:nvGrpSpPr>
      <p:grpSpPr>
        <a:xfrm>
          <a:off x="0" y="0"/>
          <a:ext cx="0" cy="0"/>
          <a:chOff x="0" y="0"/>
          <a:chExt cx="0" cy="0"/>
        </a:xfrm>
      </p:grpSpPr>
      <p:sp>
        <p:nvSpPr>
          <p:cNvPr id="191"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192" name="Hoofdtekst - niveau één…"/>
          <p:cNvSpPr txBox="1">
            <a:spLocks noGrp="1"/>
          </p:cNvSpPr>
          <p:nvPr>
            <p:ph type="body" idx="1"/>
          </p:nvPr>
        </p:nvSpPr>
        <p:spPr>
          <a:xfrm rot="5400000">
            <a:off x="2940248" y="-942380"/>
            <a:ext cx="3263504" cy="7886701"/>
          </a:xfrm>
          <a:prstGeom prst="rect">
            <a:avLst/>
          </a:prstGeom>
        </p:spPr>
        <p:txBody>
          <a:bodyPr lIns="34275" tIns="34275" rIns="34275" bIns="34275"/>
          <a:lstStyle>
            <a:lvl1pPr indent="-317500">
              <a:lnSpc>
                <a:spcPct val="90000"/>
              </a:lnSpc>
              <a:spcBef>
                <a:spcPts val="800"/>
              </a:spcBef>
              <a:buClr>
                <a:srgbClr val="000000"/>
              </a:buClr>
              <a:buSzPts val="2100"/>
              <a:buChar char="•"/>
              <a:defRPr sz="2100">
                <a:solidFill>
                  <a:srgbClr val="000000"/>
                </a:solidFill>
              </a:defRPr>
            </a:lvl1pPr>
            <a:lvl2pPr marL="967316" indent="-370416">
              <a:lnSpc>
                <a:spcPct val="90000"/>
              </a:lnSpc>
              <a:spcBef>
                <a:spcPts val="800"/>
              </a:spcBef>
              <a:buClr>
                <a:srgbClr val="000000"/>
              </a:buClr>
              <a:buSzPts val="2100"/>
              <a:buChar char="•"/>
              <a:defRPr sz="2100">
                <a:solidFill>
                  <a:srgbClr val="000000"/>
                </a:solidFill>
              </a:defRPr>
            </a:lvl2pPr>
            <a:lvl3pPr marL="1498600" indent="-444500">
              <a:lnSpc>
                <a:spcPct val="90000"/>
              </a:lnSpc>
              <a:spcBef>
                <a:spcPts val="800"/>
              </a:spcBef>
              <a:buClr>
                <a:srgbClr val="000000"/>
              </a:buClr>
              <a:buSzPts val="2100"/>
              <a:buChar char="•"/>
              <a:defRPr sz="2100">
                <a:solidFill>
                  <a:srgbClr val="000000"/>
                </a:solidFill>
              </a:defRPr>
            </a:lvl3pPr>
            <a:lvl4pPr marL="1987550" indent="-476250">
              <a:lnSpc>
                <a:spcPct val="90000"/>
              </a:lnSpc>
              <a:spcBef>
                <a:spcPts val="800"/>
              </a:spcBef>
              <a:buClr>
                <a:srgbClr val="000000"/>
              </a:buClr>
              <a:buSzPts val="2100"/>
              <a:buChar char="•"/>
              <a:defRPr sz="2100">
                <a:solidFill>
                  <a:srgbClr val="000000"/>
                </a:solidFill>
              </a:defRPr>
            </a:lvl4pPr>
            <a:lvl5pPr marL="2444750" indent="-476250">
              <a:lnSpc>
                <a:spcPct val="90000"/>
              </a:lnSpc>
              <a:spcBef>
                <a:spcPts val="800"/>
              </a:spcBef>
              <a:buClr>
                <a:srgbClr val="000000"/>
              </a:buClr>
              <a:buSzPts val="2100"/>
              <a:buChar char="•"/>
              <a:defRPr sz="21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93"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VERTICAL_TITLE_AND_VERTICAL_TEXT">
    <p:spTree>
      <p:nvGrpSpPr>
        <p:cNvPr id="1" name=""/>
        <p:cNvGrpSpPr/>
        <p:nvPr/>
      </p:nvGrpSpPr>
      <p:grpSpPr>
        <a:xfrm>
          <a:off x="0" y="0"/>
          <a:ext cx="0" cy="0"/>
          <a:chOff x="0" y="0"/>
          <a:chExt cx="0" cy="0"/>
        </a:xfrm>
      </p:grpSpPr>
      <p:sp>
        <p:nvSpPr>
          <p:cNvPr id="200" name="Titel"/>
          <p:cNvSpPr txBox="1">
            <a:spLocks noGrp="1"/>
          </p:cNvSpPr>
          <p:nvPr>
            <p:ph type="title"/>
          </p:nvPr>
        </p:nvSpPr>
        <p:spPr>
          <a:xfrm rot="5400000">
            <a:off x="5350073" y="1467445"/>
            <a:ext cx="4358879" cy="1971676"/>
          </a:xfrm>
          <a:prstGeom prst="rect">
            <a:avLst/>
          </a:prstGeom>
        </p:spPr>
        <p:txBody>
          <a:bodyPr lIns="34275" tIns="34275" rIns="34275" bIns="34275" anchor="ctr"/>
          <a:lstStyle>
            <a:lvl1pPr>
              <a:lnSpc>
                <a:spcPct val="90000"/>
              </a:lnSpc>
              <a:defRPr sz="3300"/>
            </a:lvl1pPr>
          </a:lstStyle>
          <a:p>
            <a:r>
              <a:t>Titel</a:t>
            </a:r>
          </a:p>
        </p:txBody>
      </p:sp>
      <p:sp>
        <p:nvSpPr>
          <p:cNvPr id="201" name="Hoofdtekst - niveau één…"/>
          <p:cNvSpPr txBox="1">
            <a:spLocks noGrp="1"/>
          </p:cNvSpPr>
          <p:nvPr>
            <p:ph type="body" idx="1"/>
          </p:nvPr>
        </p:nvSpPr>
        <p:spPr>
          <a:xfrm rot="5400000">
            <a:off x="1349572" y="-447080"/>
            <a:ext cx="4358880" cy="5800726"/>
          </a:xfrm>
          <a:prstGeom prst="rect">
            <a:avLst/>
          </a:prstGeom>
        </p:spPr>
        <p:txBody>
          <a:bodyPr lIns="34275" tIns="34275" rIns="34275" bIns="34275"/>
          <a:lstStyle>
            <a:lvl1pPr indent="-317500">
              <a:lnSpc>
                <a:spcPct val="90000"/>
              </a:lnSpc>
              <a:spcBef>
                <a:spcPts val="800"/>
              </a:spcBef>
              <a:buClr>
                <a:srgbClr val="000000"/>
              </a:buClr>
              <a:buSzPts val="2100"/>
              <a:buChar char="•"/>
              <a:defRPr sz="2100">
                <a:solidFill>
                  <a:srgbClr val="000000"/>
                </a:solidFill>
              </a:defRPr>
            </a:lvl1pPr>
            <a:lvl2pPr marL="967316" indent="-370416">
              <a:lnSpc>
                <a:spcPct val="90000"/>
              </a:lnSpc>
              <a:spcBef>
                <a:spcPts val="800"/>
              </a:spcBef>
              <a:buClr>
                <a:srgbClr val="000000"/>
              </a:buClr>
              <a:buSzPts val="2100"/>
              <a:buChar char="•"/>
              <a:defRPr sz="2100">
                <a:solidFill>
                  <a:srgbClr val="000000"/>
                </a:solidFill>
              </a:defRPr>
            </a:lvl2pPr>
            <a:lvl3pPr marL="1498600" indent="-444500">
              <a:lnSpc>
                <a:spcPct val="90000"/>
              </a:lnSpc>
              <a:spcBef>
                <a:spcPts val="800"/>
              </a:spcBef>
              <a:buClr>
                <a:srgbClr val="000000"/>
              </a:buClr>
              <a:buSzPts val="2100"/>
              <a:buChar char="•"/>
              <a:defRPr sz="2100">
                <a:solidFill>
                  <a:srgbClr val="000000"/>
                </a:solidFill>
              </a:defRPr>
            </a:lvl3pPr>
            <a:lvl4pPr marL="1987550" indent="-476250">
              <a:lnSpc>
                <a:spcPct val="90000"/>
              </a:lnSpc>
              <a:spcBef>
                <a:spcPts val="800"/>
              </a:spcBef>
              <a:buClr>
                <a:srgbClr val="000000"/>
              </a:buClr>
              <a:buSzPts val="2100"/>
              <a:buChar char="•"/>
              <a:defRPr sz="2100">
                <a:solidFill>
                  <a:srgbClr val="000000"/>
                </a:solidFill>
              </a:defRPr>
            </a:lvl4pPr>
            <a:lvl5pPr marL="2444750" indent="-476250">
              <a:lnSpc>
                <a:spcPct val="90000"/>
              </a:lnSpc>
              <a:spcBef>
                <a:spcPts val="800"/>
              </a:spcBef>
              <a:buClr>
                <a:srgbClr val="000000"/>
              </a:buClr>
              <a:buSzPts val="2100"/>
              <a:buChar char="•"/>
              <a:defRPr sz="21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02" name="Dianummer"/>
          <p:cNvSpPr txBox="1">
            <a:spLocks noGrp="1"/>
          </p:cNvSpPr>
          <p:nvPr>
            <p:ph type="sldNum" sz="quarter" idx="2"/>
          </p:nvPr>
        </p:nvSpPr>
        <p:spPr>
          <a:xfrm>
            <a:off x="8306963" y="4808279"/>
            <a:ext cx="208388" cy="191812"/>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209" name="Titel"/>
          <p:cNvSpPr txBox="1">
            <a:spLocks noGrp="1"/>
          </p:cNvSpPr>
          <p:nvPr>
            <p:ph type="title"/>
          </p:nvPr>
        </p:nvSpPr>
        <p:spPr>
          <a:xfrm>
            <a:off x="1143000" y="841771"/>
            <a:ext cx="6858000" cy="1790702"/>
          </a:xfrm>
          <a:prstGeom prst="rect">
            <a:avLst/>
          </a:prstGeom>
        </p:spPr>
        <p:txBody>
          <a:bodyPr lIns="34275" tIns="34275" rIns="34275" bIns="34275" anchor="b"/>
          <a:lstStyle>
            <a:lvl1pPr algn="ctr">
              <a:lnSpc>
                <a:spcPct val="90000"/>
              </a:lnSpc>
              <a:defRPr sz="4500"/>
            </a:lvl1pPr>
          </a:lstStyle>
          <a:p>
            <a:r>
              <a:t>Titel</a:t>
            </a:r>
          </a:p>
        </p:txBody>
      </p:sp>
      <p:sp>
        <p:nvSpPr>
          <p:cNvPr id="210" name="Hoofdtekst - niveau één…"/>
          <p:cNvSpPr txBox="1">
            <a:spLocks noGrp="1"/>
          </p:cNvSpPr>
          <p:nvPr>
            <p:ph type="body" sz="quarter" idx="1"/>
          </p:nvPr>
        </p:nvSpPr>
        <p:spPr>
          <a:xfrm>
            <a:off x="1143000" y="2701527"/>
            <a:ext cx="6858000" cy="1241823"/>
          </a:xfrm>
          <a:prstGeom prst="rect">
            <a:avLst/>
          </a:prstGeom>
        </p:spPr>
        <p:txBody>
          <a:bodyPr lIns="34275" tIns="34275" rIns="34275" bIns="34275"/>
          <a:lstStyle>
            <a:lvl1pPr marL="228600" indent="0" algn="ctr">
              <a:lnSpc>
                <a:spcPct val="90000"/>
              </a:lnSpc>
              <a:spcBef>
                <a:spcPts val="800"/>
              </a:spcBef>
              <a:buClrTx/>
              <a:buSzTx/>
              <a:buFontTx/>
              <a:buNone/>
              <a:defRPr>
                <a:solidFill>
                  <a:srgbClr val="000000"/>
                </a:solidFill>
              </a:defRPr>
            </a:lvl1pPr>
            <a:lvl2pPr marL="228600" indent="457200" algn="ctr">
              <a:lnSpc>
                <a:spcPct val="90000"/>
              </a:lnSpc>
              <a:spcBef>
                <a:spcPts val="800"/>
              </a:spcBef>
              <a:buClrTx/>
              <a:buSzTx/>
              <a:buFontTx/>
              <a:buNone/>
              <a:defRPr>
                <a:solidFill>
                  <a:srgbClr val="000000"/>
                </a:solidFill>
              </a:defRPr>
            </a:lvl2pPr>
            <a:lvl3pPr marL="228600" indent="914400" algn="ctr">
              <a:lnSpc>
                <a:spcPct val="90000"/>
              </a:lnSpc>
              <a:spcBef>
                <a:spcPts val="800"/>
              </a:spcBef>
              <a:buClrTx/>
              <a:buSzTx/>
              <a:buFontTx/>
              <a:buNone/>
              <a:defRPr>
                <a:solidFill>
                  <a:srgbClr val="000000"/>
                </a:solidFill>
              </a:defRPr>
            </a:lvl3pPr>
            <a:lvl4pPr marL="228600" indent="1371600" algn="ctr">
              <a:lnSpc>
                <a:spcPct val="90000"/>
              </a:lnSpc>
              <a:spcBef>
                <a:spcPts val="800"/>
              </a:spcBef>
              <a:buClrTx/>
              <a:buSzTx/>
              <a:buFontTx/>
              <a:buNone/>
              <a:defRPr>
                <a:solidFill>
                  <a:srgbClr val="000000"/>
                </a:solidFill>
              </a:defRPr>
            </a:lvl4pPr>
            <a:lvl5pPr marL="228600" indent="1828800" algn="ctr">
              <a:lnSpc>
                <a:spcPct val="90000"/>
              </a:lnSpc>
              <a:spcBef>
                <a:spcPts val="800"/>
              </a:spcBef>
              <a:buClrTx/>
              <a:buSzTx/>
              <a:buFontTx/>
              <a:buNone/>
              <a:defRPr>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11"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218"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219" name="Hoofdtekst - niveau één…"/>
          <p:cNvSpPr txBox="1">
            <a:spLocks noGrp="1"/>
          </p:cNvSpPr>
          <p:nvPr>
            <p:ph type="body" idx="1"/>
          </p:nvPr>
        </p:nvSpPr>
        <p:spPr>
          <a:xfrm>
            <a:off x="628650" y="1369219"/>
            <a:ext cx="7886700" cy="3263504"/>
          </a:xfrm>
          <a:prstGeom prst="rect">
            <a:avLst/>
          </a:prstGeom>
        </p:spPr>
        <p:txBody>
          <a:bodyPr lIns="34275" tIns="34275" rIns="34275" bIns="34275"/>
          <a:lstStyle>
            <a:lvl1pPr indent="-317500">
              <a:lnSpc>
                <a:spcPct val="90000"/>
              </a:lnSpc>
              <a:spcBef>
                <a:spcPts val="800"/>
              </a:spcBef>
              <a:buClr>
                <a:srgbClr val="000000"/>
              </a:buClr>
              <a:buSzPts val="2100"/>
              <a:buChar char="•"/>
              <a:defRPr sz="2100">
                <a:solidFill>
                  <a:srgbClr val="000000"/>
                </a:solidFill>
              </a:defRPr>
            </a:lvl1pPr>
            <a:lvl2pPr marL="914400" indent="-317500">
              <a:lnSpc>
                <a:spcPct val="90000"/>
              </a:lnSpc>
              <a:spcBef>
                <a:spcPts val="800"/>
              </a:spcBef>
              <a:buClr>
                <a:srgbClr val="000000"/>
              </a:buClr>
              <a:buSzPts val="2100"/>
              <a:buChar char="•"/>
              <a:defRPr sz="2100">
                <a:solidFill>
                  <a:srgbClr val="000000"/>
                </a:solidFill>
              </a:defRPr>
            </a:lvl2pPr>
            <a:lvl3pPr marL="1371600" indent="-317500">
              <a:lnSpc>
                <a:spcPct val="90000"/>
              </a:lnSpc>
              <a:spcBef>
                <a:spcPts val="800"/>
              </a:spcBef>
              <a:buClr>
                <a:srgbClr val="000000"/>
              </a:buClr>
              <a:buSzPts val="2100"/>
              <a:buChar char="•"/>
              <a:defRPr sz="2100">
                <a:solidFill>
                  <a:srgbClr val="000000"/>
                </a:solidFill>
              </a:defRPr>
            </a:lvl3pPr>
            <a:lvl4pPr marL="1828800" indent="-317500">
              <a:lnSpc>
                <a:spcPct val="90000"/>
              </a:lnSpc>
              <a:spcBef>
                <a:spcPts val="800"/>
              </a:spcBef>
              <a:buClr>
                <a:srgbClr val="000000"/>
              </a:buClr>
              <a:buSzPts val="2100"/>
              <a:buChar char="•"/>
              <a:defRPr sz="2100">
                <a:solidFill>
                  <a:srgbClr val="000000"/>
                </a:solidFill>
              </a:defRPr>
            </a:lvl4pPr>
            <a:lvl5pPr marL="2286000" indent="-317500">
              <a:lnSpc>
                <a:spcPct val="90000"/>
              </a:lnSpc>
              <a:spcBef>
                <a:spcPts val="800"/>
              </a:spcBef>
              <a:buClr>
                <a:srgbClr val="000000"/>
              </a:buClr>
              <a:buSzPts val="2100"/>
              <a:buChar char="•"/>
              <a:defRPr sz="21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20"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27" name="Titel"/>
          <p:cNvSpPr txBox="1">
            <a:spLocks noGrp="1"/>
          </p:cNvSpPr>
          <p:nvPr>
            <p:ph type="title"/>
          </p:nvPr>
        </p:nvSpPr>
        <p:spPr>
          <a:xfrm>
            <a:off x="1143000" y="841771"/>
            <a:ext cx="6858000" cy="1790702"/>
          </a:xfrm>
          <a:prstGeom prst="rect">
            <a:avLst/>
          </a:prstGeom>
        </p:spPr>
        <p:txBody>
          <a:bodyPr lIns="34275" tIns="34275" rIns="34275" bIns="34275" anchor="b"/>
          <a:lstStyle>
            <a:lvl1pPr algn="ctr">
              <a:lnSpc>
                <a:spcPct val="90000"/>
              </a:lnSpc>
              <a:defRPr sz="4500"/>
            </a:lvl1pPr>
          </a:lstStyle>
          <a:p>
            <a:r>
              <a:t>Titel</a:t>
            </a:r>
          </a:p>
        </p:txBody>
      </p:sp>
      <p:sp>
        <p:nvSpPr>
          <p:cNvPr id="228" name="Hoofdtekst - niveau één…"/>
          <p:cNvSpPr txBox="1">
            <a:spLocks noGrp="1"/>
          </p:cNvSpPr>
          <p:nvPr>
            <p:ph type="body" sz="quarter" idx="1"/>
          </p:nvPr>
        </p:nvSpPr>
        <p:spPr>
          <a:xfrm>
            <a:off x="1143000" y="2701527"/>
            <a:ext cx="6858000" cy="1241824"/>
          </a:xfrm>
          <a:prstGeom prst="rect">
            <a:avLst/>
          </a:prstGeom>
        </p:spPr>
        <p:txBody>
          <a:bodyPr lIns="34275" tIns="34275" rIns="34275" bIns="34275"/>
          <a:lstStyle>
            <a:lvl1pPr marL="228600" indent="0" algn="ctr">
              <a:lnSpc>
                <a:spcPct val="90000"/>
              </a:lnSpc>
              <a:spcBef>
                <a:spcPts val="800"/>
              </a:spcBef>
              <a:buClrTx/>
              <a:buSzTx/>
              <a:buFontTx/>
              <a:buNone/>
              <a:defRPr>
                <a:solidFill>
                  <a:srgbClr val="000000"/>
                </a:solidFill>
              </a:defRPr>
            </a:lvl1pPr>
            <a:lvl2pPr marL="228600" indent="457200" algn="ctr">
              <a:lnSpc>
                <a:spcPct val="90000"/>
              </a:lnSpc>
              <a:spcBef>
                <a:spcPts val="800"/>
              </a:spcBef>
              <a:buClrTx/>
              <a:buSzTx/>
              <a:buFontTx/>
              <a:buNone/>
              <a:defRPr>
                <a:solidFill>
                  <a:srgbClr val="000000"/>
                </a:solidFill>
              </a:defRPr>
            </a:lvl2pPr>
            <a:lvl3pPr marL="228600" indent="914400" algn="ctr">
              <a:lnSpc>
                <a:spcPct val="90000"/>
              </a:lnSpc>
              <a:spcBef>
                <a:spcPts val="800"/>
              </a:spcBef>
              <a:buClrTx/>
              <a:buSzTx/>
              <a:buFontTx/>
              <a:buNone/>
              <a:defRPr>
                <a:solidFill>
                  <a:srgbClr val="000000"/>
                </a:solidFill>
              </a:defRPr>
            </a:lvl3pPr>
            <a:lvl4pPr marL="228600" indent="1371600" algn="ctr">
              <a:lnSpc>
                <a:spcPct val="90000"/>
              </a:lnSpc>
              <a:spcBef>
                <a:spcPts val="800"/>
              </a:spcBef>
              <a:buClrTx/>
              <a:buSzTx/>
              <a:buFontTx/>
              <a:buNone/>
              <a:defRPr>
                <a:solidFill>
                  <a:srgbClr val="000000"/>
                </a:solidFill>
              </a:defRPr>
            </a:lvl4pPr>
            <a:lvl5pPr marL="228600" indent="1828800" algn="ctr">
              <a:lnSpc>
                <a:spcPct val="90000"/>
              </a:lnSpc>
              <a:spcBef>
                <a:spcPts val="800"/>
              </a:spcBef>
              <a:buClrTx/>
              <a:buSzTx/>
              <a:buFontTx/>
              <a:buNone/>
              <a:defRPr>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29" name="Dianummer"/>
          <p:cNvSpPr txBox="1">
            <a:spLocks noGrp="1"/>
          </p:cNvSpPr>
          <p:nvPr>
            <p:ph type="sldNum" sz="quarter" idx="2"/>
          </p:nvPr>
        </p:nvSpPr>
        <p:spPr>
          <a:xfrm>
            <a:off x="8306965" y="4808279"/>
            <a:ext cx="208387"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6"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237" name="Hoofdtekst - niveau één…"/>
          <p:cNvSpPr txBox="1">
            <a:spLocks noGrp="1"/>
          </p:cNvSpPr>
          <p:nvPr>
            <p:ph type="body" idx="1"/>
          </p:nvPr>
        </p:nvSpPr>
        <p:spPr>
          <a:xfrm>
            <a:off x="628650" y="1369219"/>
            <a:ext cx="7886700" cy="3263504"/>
          </a:xfrm>
          <a:prstGeom prst="rect">
            <a:avLst/>
          </a:prstGeom>
        </p:spPr>
        <p:txBody>
          <a:bodyPr lIns="34275" tIns="34275" rIns="34275" bIns="34275"/>
          <a:lstStyle>
            <a:lvl1pPr indent="-317500">
              <a:lnSpc>
                <a:spcPct val="90000"/>
              </a:lnSpc>
              <a:spcBef>
                <a:spcPts val="800"/>
              </a:spcBef>
              <a:buClr>
                <a:srgbClr val="000000"/>
              </a:buClr>
              <a:buSzPts val="2100"/>
              <a:buChar char="•"/>
              <a:defRPr sz="2100">
                <a:solidFill>
                  <a:srgbClr val="000000"/>
                </a:solidFill>
              </a:defRPr>
            </a:lvl1pPr>
            <a:lvl2pPr marL="914400" indent="-317500">
              <a:lnSpc>
                <a:spcPct val="90000"/>
              </a:lnSpc>
              <a:spcBef>
                <a:spcPts val="800"/>
              </a:spcBef>
              <a:buClr>
                <a:srgbClr val="000000"/>
              </a:buClr>
              <a:buSzPts val="2100"/>
              <a:buChar char="•"/>
              <a:defRPr sz="2100">
                <a:solidFill>
                  <a:srgbClr val="000000"/>
                </a:solidFill>
              </a:defRPr>
            </a:lvl2pPr>
            <a:lvl3pPr marL="1371600" indent="-317500">
              <a:lnSpc>
                <a:spcPct val="90000"/>
              </a:lnSpc>
              <a:spcBef>
                <a:spcPts val="800"/>
              </a:spcBef>
              <a:buClr>
                <a:srgbClr val="000000"/>
              </a:buClr>
              <a:buSzPts val="2100"/>
              <a:buChar char="•"/>
              <a:defRPr sz="2100">
                <a:solidFill>
                  <a:srgbClr val="000000"/>
                </a:solidFill>
              </a:defRPr>
            </a:lvl3pPr>
            <a:lvl4pPr marL="1828800" indent="-317500">
              <a:lnSpc>
                <a:spcPct val="90000"/>
              </a:lnSpc>
              <a:spcBef>
                <a:spcPts val="800"/>
              </a:spcBef>
              <a:buClr>
                <a:srgbClr val="000000"/>
              </a:buClr>
              <a:buSzPts val="2100"/>
              <a:buChar char="•"/>
              <a:defRPr sz="2100">
                <a:solidFill>
                  <a:srgbClr val="000000"/>
                </a:solidFill>
              </a:defRPr>
            </a:lvl4pPr>
            <a:lvl5pPr marL="2286000" indent="-317500">
              <a:lnSpc>
                <a:spcPct val="90000"/>
              </a:lnSpc>
              <a:spcBef>
                <a:spcPts val="800"/>
              </a:spcBef>
              <a:buClr>
                <a:srgbClr val="000000"/>
              </a:buClr>
              <a:buSzPts val="2100"/>
              <a:buChar char="•"/>
              <a:defRPr sz="21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38" name="Dianummer"/>
          <p:cNvSpPr txBox="1">
            <a:spLocks noGrp="1"/>
          </p:cNvSpPr>
          <p:nvPr>
            <p:ph type="sldNum" sz="quarter" idx="2"/>
          </p:nvPr>
        </p:nvSpPr>
        <p:spPr>
          <a:xfrm>
            <a:off x="8306965" y="4808279"/>
            <a:ext cx="208387"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el">
    <p:spTree>
      <p:nvGrpSpPr>
        <p:cNvPr id="1" name=""/>
        <p:cNvGrpSpPr/>
        <p:nvPr/>
      </p:nvGrpSpPr>
      <p:grpSpPr>
        <a:xfrm>
          <a:off x="0" y="0"/>
          <a:ext cx="0" cy="0"/>
          <a:chOff x="0" y="0"/>
          <a:chExt cx="0" cy="0"/>
        </a:xfrm>
      </p:grpSpPr>
      <p:sp>
        <p:nvSpPr>
          <p:cNvPr id="245" name="Hoofdtekst - niveau één…"/>
          <p:cNvSpPr txBox="1">
            <a:spLocks noGrp="1"/>
          </p:cNvSpPr>
          <p:nvPr>
            <p:ph type="body" sz="quarter" idx="1"/>
          </p:nvPr>
        </p:nvSpPr>
        <p:spPr>
          <a:xfrm>
            <a:off x="450502" y="4447447"/>
            <a:ext cx="8239129" cy="238868"/>
          </a:xfrm>
          <a:prstGeom prst="rect">
            <a:avLst/>
          </a:prstGeom>
        </p:spPr>
        <p:txBody>
          <a:bodyPr lIns="17149" tIns="17149" rIns="17149" bIns="17149"/>
          <a:lstStyle>
            <a:lvl1pPr marL="228600" indent="0">
              <a:lnSpc>
                <a:spcPct val="100000"/>
              </a:lnSpc>
              <a:buClrTx/>
              <a:buSzTx/>
              <a:buFontTx/>
              <a:buNone/>
              <a:defRPr sz="1400" b="1">
                <a:solidFill>
                  <a:srgbClr val="000000"/>
                </a:solidFill>
                <a:latin typeface="Helvetica Neue"/>
                <a:ea typeface="Helvetica Neue"/>
                <a:cs typeface="Helvetica Neue"/>
                <a:sym typeface="Helvetica Neue"/>
              </a:defRPr>
            </a:lvl1pPr>
            <a:lvl2pPr marL="914400" indent="-336550">
              <a:lnSpc>
                <a:spcPct val="100000"/>
              </a:lnSpc>
              <a:buClrTx/>
              <a:buSzPts val="1400"/>
              <a:buFontTx/>
              <a:buChar char="•"/>
              <a:defRPr sz="1400" b="1">
                <a:solidFill>
                  <a:srgbClr val="000000"/>
                </a:solidFill>
                <a:latin typeface="Helvetica Neue"/>
                <a:ea typeface="Helvetica Neue"/>
                <a:cs typeface="Helvetica Neue"/>
                <a:sym typeface="Helvetica Neue"/>
              </a:defRPr>
            </a:lvl2pPr>
            <a:lvl3pPr marL="1371600" indent="-336550">
              <a:lnSpc>
                <a:spcPct val="100000"/>
              </a:lnSpc>
              <a:buClrTx/>
              <a:buSzPts val="1400"/>
              <a:buFontTx/>
              <a:buChar char="•"/>
              <a:defRPr sz="1400" b="1">
                <a:solidFill>
                  <a:srgbClr val="000000"/>
                </a:solidFill>
                <a:latin typeface="Helvetica Neue"/>
                <a:ea typeface="Helvetica Neue"/>
                <a:cs typeface="Helvetica Neue"/>
                <a:sym typeface="Helvetica Neue"/>
              </a:defRPr>
            </a:lvl3pPr>
            <a:lvl4pPr marL="1828800" indent="-336550">
              <a:lnSpc>
                <a:spcPct val="100000"/>
              </a:lnSpc>
              <a:buClrTx/>
              <a:buSzPts val="1400"/>
              <a:buFontTx/>
              <a:buChar char="•"/>
              <a:defRPr sz="1400" b="1">
                <a:solidFill>
                  <a:srgbClr val="000000"/>
                </a:solidFill>
                <a:latin typeface="Helvetica Neue"/>
                <a:ea typeface="Helvetica Neue"/>
                <a:cs typeface="Helvetica Neue"/>
                <a:sym typeface="Helvetica Neue"/>
              </a:defRPr>
            </a:lvl4pPr>
            <a:lvl5pPr marL="2286000" indent="-336550">
              <a:lnSpc>
                <a:spcPct val="100000"/>
              </a:lnSpc>
              <a:buClrTx/>
              <a:buSzPts val="1400"/>
              <a:buFontTx/>
              <a:buChar char="•"/>
              <a:defRPr sz="1400" b="1">
                <a:solidFill>
                  <a:srgbClr val="000000"/>
                </a:solidFill>
                <a:latin typeface="Helvetica Neue"/>
                <a:ea typeface="Helvetica Neue"/>
                <a:cs typeface="Helvetica Neue"/>
                <a:sym typeface="Helvetica Neue"/>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46" name="Titel"/>
          <p:cNvSpPr txBox="1">
            <a:spLocks noGrp="1"/>
          </p:cNvSpPr>
          <p:nvPr>
            <p:ph type="title"/>
          </p:nvPr>
        </p:nvSpPr>
        <p:spPr>
          <a:xfrm>
            <a:off x="452435" y="965621"/>
            <a:ext cx="8239129" cy="1743076"/>
          </a:xfrm>
          <a:prstGeom prst="rect">
            <a:avLst/>
          </a:prstGeom>
        </p:spPr>
        <p:txBody>
          <a:bodyPr lIns="19050" tIns="19050" rIns="19050" bIns="19050" anchor="b"/>
          <a:lstStyle>
            <a:lvl1pPr>
              <a:lnSpc>
                <a:spcPct val="80000"/>
              </a:lnSpc>
              <a:defRPr sz="4400" b="1">
                <a:latin typeface="Helvetica Neue"/>
                <a:ea typeface="Helvetica Neue"/>
                <a:cs typeface="Helvetica Neue"/>
                <a:sym typeface="Helvetica Neue"/>
              </a:defRPr>
            </a:lvl1pPr>
          </a:lstStyle>
          <a:p>
            <a:r>
              <a:t>Titel</a:t>
            </a:r>
          </a:p>
        </p:txBody>
      </p:sp>
      <p:sp>
        <p:nvSpPr>
          <p:cNvPr id="247" name="Google Shape;148;p30"/>
          <p:cNvSpPr txBox="1">
            <a:spLocks noGrp="1"/>
          </p:cNvSpPr>
          <p:nvPr>
            <p:ph type="body" sz="quarter" idx="21"/>
          </p:nvPr>
        </p:nvSpPr>
        <p:spPr>
          <a:xfrm>
            <a:off x="450503" y="2708695"/>
            <a:ext cx="8239126" cy="714377"/>
          </a:xfrm>
          <a:prstGeom prst="rect">
            <a:avLst/>
          </a:prstGeom>
        </p:spPr>
        <p:txBody>
          <a:bodyPr lIns="19050" tIns="19050" rIns="19050" bIns="19050"/>
          <a:lstStyle/>
          <a:p>
            <a:pPr marL="228600" indent="0">
              <a:lnSpc>
                <a:spcPct val="100000"/>
              </a:lnSpc>
              <a:buClrTx/>
              <a:buSzTx/>
              <a:buFontTx/>
              <a:buNone/>
              <a:defRPr sz="2000" b="1">
                <a:solidFill>
                  <a:srgbClr val="000000"/>
                </a:solidFill>
                <a:latin typeface="Helvetica Neue"/>
                <a:ea typeface="Helvetica Neue"/>
                <a:cs typeface="Helvetica Neue"/>
                <a:sym typeface="Helvetica Neue"/>
              </a:defRPr>
            </a:pPr>
            <a:endParaRPr/>
          </a:p>
        </p:txBody>
      </p:sp>
      <p:sp>
        <p:nvSpPr>
          <p:cNvPr id="248" name="Dianummer"/>
          <p:cNvSpPr txBox="1">
            <a:spLocks noGrp="1"/>
          </p:cNvSpPr>
          <p:nvPr>
            <p:ph type="sldNum" sz="quarter" idx="2"/>
          </p:nvPr>
        </p:nvSpPr>
        <p:spPr>
          <a:xfrm>
            <a:off x="4494827" y="4908638"/>
            <a:ext cx="149658" cy="137212"/>
          </a:xfrm>
          <a:prstGeom prst="rect">
            <a:avLst/>
          </a:prstGeom>
        </p:spPr>
        <p:txBody>
          <a:bodyPr lIns="19050" tIns="19050" rIns="19050" bIns="19050" anchor="b">
            <a:spAutoFit/>
          </a:bodyPr>
          <a:lstStyle>
            <a:lvl1pPr algn="ctr">
              <a:defRPr sz="700">
                <a:solidFill>
                  <a:srgbClr val="000000"/>
                </a:solidFill>
                <a:latin typeface="Helvetica Neue"/>
                <a:ea typeface="Helvetica Neue"/>
                <a:cs typeface="Helvetica Neue"/>
                <a:sym typeface="Helvetica Neue"/>
              </a:defRPr>
            </a:lvl1pPr>
          </a:lstStyle>
          <a:p>
            <a:fld id="{86CB4B4D-7CA3-9044-876B-883B54F8677D}" type="slidenum">
              <a:t>‹nr.›</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55" name="Titel"/>
          <p:cNvSpPr txBox="1">
            <a:spLocks noGrp="1"/>
          </p:cNvSpPr>
          <p:nvPr>
            <p:ph type="title"/>
          </p:nvPr>
        </p:nvSpPr>
        <p:spPr>
          <a:xfrm>
            <a:off x="623887" y="1282303"/>
            <a:ext cx="7886701" cy="2139554"/>
          </a:xfrm>
          <a:prstGeom prst="rect">
            <a:avLst/>
          </a:prstGeom>
        </p:spPr>
        <p:txBody>
          <a:bodyPr lIns="34275" tIns="34275" rIns="34275" bIns="34275" anchor="b"/>
          <a:lstStyle>
            <a:lvl1pPr>
              <a:lnSpc>
                <a:spcPct val="90000"/>
              </a:lnSpc>
              <a:defRPr sz="4500"/>
            </a:lvl1pPr>
          </a:lstStyle>
          <a:p>
            <a:r>
              <a:t>Titel</a:t>
            </a:r>
          </a:p>
        </p:txBody>
      </p:sp>
      <p:sp>
        <p:nvSpPr>
          <p:cNvPr id="256" name="Hoofdtekst - niveau één…"/>
          <p:cNvSpPr txBox="1">
            <a:spLocks noGrp="1"/>
          </p:cNvSpPr>
          <p:nvPr>
            <p:ph type="body" sz="quarter" idx="1"/>
          </p:nvPr>
        </p:nvSpPr>
        <p:spPr>
          <a:xfrm>
            <a:off x="623887" y="3442096"/>
            <a:ext cx="7886701" cy="1125142"/>
          </a:xfrm>
          <a:prstGeom prst="rect">
            <a:avLst/>
          </a:prstGeom>
        </p:spPr>
        <p:txBody>
          <a:bodyPr lIns="34275" tIns="34275" rIns="34275" bIns="34275"/>
          <a:lstStyle>
            <a:lvl1pPr marL="228600" indent="0">
              <a:lnSpc>
                <a:spcPct val="90000"/>
              </a:lnSpc>
              <a:spcBef>
                <a:spcPts val="800"/>
              </a:spcBef>
              <a:buClrTx/>
              <a:buSzTx/>
              <a:buFontTx/>
              <a:buNone/>
              <a:defRPr>
                <a:solidFill>
                  <a:srgbClr val="888888"/>
                </a:solidFill>
              </a:defRPr>
            </a:lvl1pPr>
            <a:lvl2pPr marL="228600" indent="457200">
              <a:lnSpc>
                <a:spcPct val="90000"/>
              </a:lnSpc>
              <a:spcBef>
                <a:spcPts val="800"/>
              </a:spcBef>
              <a:buClrTx/>
              <a:buSzTx/>
              <a:buFontTx/>
              <a:buNone/>
              <a:defRPr>
                <a:solidFill>
                  <a:srgbClr val="888888"/>
                </a:solidFill>
              </a:defRPr>
            </a:lvl2pPr>
            <a:lvl3pPr marL="228600" indent="914400">
              <a:lnSpc>
                <a:spcPct val="90000"/>
              </a:lnSpc>
              <a:spcBef>
                <a:spcPts val="800"/>
              </a:spcBef>
              <a:buClrTx/>
              <a:buSzTx/>
              <a:buFontTx/>
              <a:buNone/>
              <a:defRPr>
                <a:solidFill>
                  <a:srgbClr val="888888"/>
                </a:solidFill>
              </a:defRPr>
            </a:lvl3pPr>
            <a:lvl4pPr marL="228600" indent="1371600">
              <a:lnSpc>
                <a:spcPct val="90000"/>
              </a:lnSpc>
              <a:spcBef>
                <a:spcPts val="800"/>
              </a:spcBef>
              <a:buClrTx/>
              <a:buSzTx/>
              <a:buFontTx/>
              <a:buNone/>
              <a:defRPr>
                <a:solidFill>
                  <a:srgbClr val="888888"/>
                </a:solidFill>
              </a:defRPr>
            </a:lvl4pPr>
            <a:lvl5pPr marL="228600" indent="1828800">
              <a:lnSpc>
                <a:spcPct val="90000"/>
              </a:lnSpc>
              <a:spcBef>
                <a:spcPts val="800"/>
              </a:spcBef>
              <a:buClrTx/>
              <a:buSzTx/>
              <a:buFontTx/>
              <a:buNone/>
              <a:defRPr>
                <a:solidFill>
                  <a:srgbClr val="888888"/>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57"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64"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265" name="Hoofdtekst - niveau één…"/>
          <p:cNvSpPr txBox="1">
            <a:spLocks noGrp="1"/>
          </p:cNvSpPr>
          <p:nvPr>
            <p:ph type="body" sz="half" idx="1"/>
          </p:nvPr>
        </p:nvSpPr>
        <p:spPr>
          <a:xfrm>
            <a:off x="628650" y="1369219"/>
            <a:ext cx="3886200" cy="3263504"/>
          </a:xfrm>
          <a:prstGeom prst="rect">
            <a:avLst/>
          </a:prstGeom>
        </p:spPr>
        <p:txBody>
          <a:bodyPr lIns="34275" tIns="34275" rIns="34275" bIns="34275"/>
          <a:lstStyle>
            <a:lvl1pPr indent="-317500">
              <a:lnSpc>
                <a:spcPct val="90000"/>
              </a:lnSpc>
              <a:spcBef>
                <a:spcPts val="800"/>
              </a:spcBef>
              <a:buClr>
                <a:srgbClr val="000000"/>
              </a:buClr>
              <a:buSzPts val="2100"/>
              <a:buChar char="•"/>
              <a:defRPr sz="2100">
                <a:solidFill>
                  <a:srgbClr val="000000"/>
                </a:solidFill>
              </a:defRPr>
            </a:lvl1pPr>
            <a:lvl2pPr marL="914400" indent="-317500">
              <a:lnSpc>
                <a:spcPct val="90000"/>
              </a:lnSpc>
              <a:spcBef>
                <a:spcPts val="800"/>
              </a:spcBef>
              <a:buClr>
                <a:srgbClr val="000000"/>
              </a:buClr>
              <a:buSzPts val="2100"/>
              <a:buChar char="•"/>
              <a:defRPr sz="2100">
                <a:solidFill>
                  <a:srgbClr val="000000"/>
                </a:solidFill>
              </a:defRPr>
            </a:lvl2pPr>
            <a:lvl3pPr marL="1371600" indent="-317500">
              <a:lnSpc>
                <a:spcPct val="90000"/>
              </a:lnSpc>
              <a:spcBef>
                <a:spcPts val="800"/>
              </a:spcBef>
              <a:buClr>
                <a:srgbClr val="000000"/>
              </a:buClr>
              <a:buSzPts val="2100"/>
              <a:buChar char="•"/>
              <a:defRPr sz="2100">
                <a:solidFill>
                  <a:srgbClr val="000000"/>
                </a:solidFill>
              </a:defRPr>
            </a:lvl3pPr>
            <a:lvl4pPr marL="1828800" indent="-317500">
              <a:lnSpc>
                <a:spcPct val="90000"/>
              </a:lnSpc>
              <a:spcBef>
                <a:spcPts val="800"/>
              </a:spcBef>
              <a:buClr>
                <a:srgbClr val="000000"/>
              </a:buClr>
              <a:buSzPts val="2100"/>
              <a:buChar char="•"/>
              <a:defRPr sz="2100">
                <a:solidFill>
                  <a:srgbClr val="000000"/>
                </a:solidFill>
              </a:defRPr>
            </a:lvl4pPr>
            <a:lvl5pPr marL="2286000" indent="-317500">
              <a:lnSpc>
                <a:spcPct val="90000"/>
              </a:lnSpc>
              <a:spcBef>
                <a:spcPts val="800"/>
              </a:spcBef>
              <a:buClr>
                <a:srgbClr val="000000"/>
              </a:buClr>
              <a:buSzPts val="2100"/>
              <a:buChar char="•"/>
              <a:defRPr sz="21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66"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28" name="Titel"/>
          <p:cNvSpPr txBox="1">
            <a:spLocks noGrp="1"/>
          </p:cNvSpPr>
          <p:nvPr>
            <p:ph type="title"/>
          </p:nvPr>
        </p:nvSpPr>
        <p:spPr>
          <a:prstGeom prst="rect">
            <a:avLst/>
          </a:prstGeom>
        </p:spPr>
        <p:txBody>
          <a:bodyPr/>
          <a:lstStyle/>
          <a:p>
            <a:r>
              <a:t>Titel</a:t>
            </a:r>
          </a:p>
        </p:txBody>
      </p:sp>
      <p:sp>
        <p:nvSpPr>
          <p:cNvPr id="29" name="Hoofdtekst - niveau één…"/>
          <p:cNvSpPr txBox="1">
            <a:spLocks noGrp="1"/>
          </p:cNvSpPr>
          <p:nvPr>
            <p:ph type="body" idx="1"/>
          </p:nvPr>
        </p:nvSpPr>
        <p:spPr>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0"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73" name="Titel"/>
          <p:cNvSpPr txBox="1">
            <a:spLocks noGrp="1"/>
          </p:cNvSpPr>
          <p:nvPr>
            <p:ph type="title"/>
          </p:nvPr>
        </p:nvSpPr>
        <p:spPr>
          <a:xfrm>
            <a:off x="629839" y="273843"/>
            <a:ext cx="7886702" cy="994173"/>
          </a:xfrm>
          <a:prstGeom prst="rect">
            <a:avLst/>
          </a:prstGeom>
        </p:spPr>
        <p:txBody>
          <a:bodyPr lIns="34275" tIns="34275" rIns="34275" bIns="34275" anchor="ctr"/>
          <a:lstStyle>
            <a:lvl1pPr>
              <a:lnSpc>
                <a:spcPct val="90000"/>
              </a:lnSpc>
              <a:defRPr sz="3300"/>
            </a:lvl1pPr>
          </a:lstStyle>
          <a:p>
            <a:r>
              <a:t>Titel</a:t>
            </a:r>
          </a:p>
        </p:txBody>
      </p:sp>
      <p:sp>
        <p:nvSpPr>
          <p:cNvPr id="274" name="Hoofdtekst - niveau één…"/>
          <p:cNvSpPr txBox="1">
            <a:spLocks noGrp="1"/>
          </p:cNvSpPr>
          <p:nvPr>
            <p:ph type="body" sz="quarter" idx="1"/>
          </p:nvPr>
        </p:nvSpPr>
        <p:spPr>
          <a:xfrm>
            <a:off x="629839" y="1260871"/>
            <a:ext cx="3868344" cy="617936"/>
          </a:xfrm>
          <a:prstGeom prst="rect">
            <a:avLst/>
          </a:prstGeom>
        </p:spPr>
        <p:txBody>
          <a:bodyPr lIns="34275" tIns="34275" rIns="34275" bIns="34275" anchor="b"/>
          <a:lstStyle>
            <a:lvl1pPr marL="228600" indent="0">
              <a:lnSpc>
                <a:spcPct val="90000"/>
              </a:lnSpc>
              <a:spcBef>
                <a:spcPts val="800"/>
              </a:spcBef>
              <a:buClrTx/>
              <a:buSzTx/>
              <a:buFontTx/>
              <a:buNone/>
              <a:defRPr b="1">
                <a:solidFill>
                  <a:srgbClr val="000000"/>
                </a:solidFill>
              </a:defRPr>
            </a:lvl1pPr>
            <a:lvl2pPr marL="228600" indent="457200">
              <a:lnSpc>
                <a:spcPct val="90000"/>
              </a:lnSpc>
              <a:spcBef>
                <a:spcPts val="800"/>
              </a:spcBef>
              <a:buClrTx/>
              <a:buSzTx/>
              <a:buFontTx/>
              <a:buNone/>
              <a:defRPr b="1">
                <a:solidFill>
                  <a:srgbClr val="000000"/>
                </a:solidFill>
              </a:defRPr>
            </a:lvl2pPr>
            <a:lvl3pPr marL="228600" indent="914400">
              <a:lnSpc>
                <a:spcPct val="90000"/>
              </a:lnSpc>
              <a:spcBef>
                <a:spcPts val="800"/>
              </a:spcBef>
              <a:buClrTx/>
              <a:buSzTx/>
              <a:buFontTx/>
              <a:buNone/>
              <a:defRPr b="1">
                <a:solidFill>
                  <a:srgbClr val="000000"/>
                </a:solidFill>
              </a:defRPr>
            </a:lvl3pPr>
            <a:lvl4pPr marL="228600" indent="1371600">
              <a:lnSpc>
                <a:spcPct val="90000"/>
              </a:lnSpc>
              <a:spcBef>
                <a:spcPts val="800"/>
              </a:spcBef>
              <a:buClrTx/>
              <a:buSzTx/>
              <a:buFontTx/>
              <a:buNone/>
              <a:defRPr b="1">
                <a:solidFill>
                  <a:srgbClr val="000000"/>
                </a:solidFill>
              </a:defRPr>
            </a:lvl4pPr>
            <a:lvl5pPr marL="228600" indent="1828800">
              <a:lnSpc>
                <a:spcPct val="90000"/>
              </a:lnSpc>
              <a:spcBef>
                <a:spcPts val="800"/>
              </a:spcBef>
              <a:buClrTx/>
              <a:buSzTx/>
              <a:buFontTx/>
              <a:buNone/>
              <a:defRPr b="1">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275" name="Google Shape;161;p33"/>
          <p:cNvSpPr txBox="1">
            <a:spLocks noGrp="1"/>
          </p:cNvSpPr>
          <p:nvPr>
            <p:ph type="body" sz="quarter" idx="21"/>
          </p:nvPr>
        </p:nvSpPr>
        <p:spPr>
          <a:xfrm>
            <a:off x="4629150" y="1260871"/>
            <a:ext cx="3887392" cy="617936"/>
          </a:xfrm>
          <a:prstGeom prst="rect">
            <a:avLst/>
          </a:prstGeom>
        </p:spPr>
        <p:txBody>
          <a:bodyPr lIns="34275" tIns="34275" rIns="34275" bIns="34275" anchor="b"/>
          <a:lstStyle/>
          <a:p>
            <a:pPr indent="-317500">
              <a:lnSpc>
                <a:spcPct val="90000"/>
              </a:lnSpc>
              <a:spcBef>
                <a:spcPts val="800"/>
              </a:spcBef>
              <a:buClr>
                <a:srgbClr val="000000"/>
              </a:buClr>
              <a:buSzPts val="2100"/>
              <a:buChar char="•"/>
              <a:defRPr sz="2100">
                <a:solidFill>
                  <a:srgbClr val="000000"/>
                </a:solidFill>
              </a:defRPr>
            </a:pPr>
            <a:endParaRPr/>
          </a:p>
        </p:txBody>
      </p:sp>
      <p:sp>
        <p:nvSpPr>
          <p:cNvPr id="276"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83" name="Titel"/>
          <p:cNvSpPr txBox="1">
            <a:spLocks noGrp="1"/>
          </p:cNvSpPr>
          <p:nvPr>
            <p:ph type="title"/>
          </p:nvPr>
        </p:nvSpPr>
        <p:spPr>
          <a:xfrm>
            <a:off x="628650" y="273843"/>
            <a:ext cx="7886700" cy="994173"/>
          </a:xfrm>
          <a:prstGeom prst="rect">
            <a:avLst/>
          </a:prstGeom>
        </p:spPr>
        <p:txBody>
          <a:bodyPr lIns="34275" tIns="34275" rIns="34275" bIns="34275" anchor="ctr"/>
          <a:lstStyle>
            <a:lvl1pPr>
              <a:lnSpc>
                <a:spcPct val="90000"/>
              </a:lnSpc>
              <a:defRPr sz="3300"/>
            </a:lvl1pPr>
          </a:lstStyle>
          <a:p>
            <a:r>
              <a:t>Titel</a:t>
            </a:r>
          </a:p>
        </p:txBody>
      </p:sp>
      <p:sp>
        <p:nvSpPr>
          <p:cNvPr id="284"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1"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98" name="Titel"/>
          <p:cNvSpPr txBox="1">
            <a:spLocks noGrp="1"/>
          </p:cNvSpPr>
          <p:nvPr>
            <p:ph type="title"/>
          </p:nvPr>
        </p:nvSpPr>
        <p:spPr>
          <a:xfrm>
            <a:off x="629839" y="342900"/>
            <a:ext cx="2949181" cy="1200150"/>
          </a:xfrm>
          <a:prstGeom prst="rect">
            <a:avLst/>
          </a:prstGeom>
        </p:spPr>
        <p:txBody>
          <a:bodyPr lIns="34275" tIns="34275" rIns="34275" bIns="34275" anchor="b"/>
          <a:lstStyle>
            <a:lvl1pPr>
              <a:lnSpc>
                <a:spcPct val="90000"/>
              </a:lnSpc>
              <a:defRPr sz="2400"/>
            </a:lvl1pPr>
          </a:lstStyle>
          <a:p>
            <a:r>
              <a:t>Titel</a:t>
            </a:r>
          </a:p>
        </p:txBody>
      </p:sp>
      <p:sp>
        <p:nvSpPr>
          <p:cNvPr id="299" name="Hoofdtekst - niveau één…"/>
          <p:cNvSpPr txBox="1">
            <a:spLocks noGrp="1"/>
          </p:cNvSpPr>
          <p:nvPr>
            <p:ph type="body" sz="half" idx="1"/>
          </p:nvPr>
        </p:nvSpPr>
        <p:spPr>
          <a:xfrm>
            <a:off x="3887389" y="740568"/>
            <a:ext cx="4629153" cy="3655221"/>
          </a:xfrm>
          <a:prstGeom prst="rect">
            <a:avLst/>
          </a:prstGeom>
        </p:spPr>
        <p:txBody>
          <a:bodyPr lIns="34275" tIns="34275" rIns="34275" bIns="34275"/>
          <a:lstStyle>
            <a:lvl1pPr indent="-381000">
              <a:lnSpc>
                <a:spcPct val="90000"/>
              </a:lnSpc>
              <a:spcBef>
                <a:spcPts val="800"/>
              </a:spcBef>
              <a:buClr>
                <a:srgbClr val="000000"/>
              </a:buClr>
              <a:buSzPts val="2400"/>
              <a:buChar char="•"/>
              <a:defRPr sz="2400">
                <a:solidFill>
                  <a:srgbClr val="000000"/>
                </a:solidFill>
              </a:defRPr>
            </a:lvl1pPr>
            <a:lvl2pPr marL="914400" indent="-381000">
              <a:lnSpc>
                <a:spcPct val="90000"/>
              </a:lnSpc>
              <a:spcBef>
                <a:spcPts val="800"/>
              </a:spcBef>
              <a:buClr>
                <a:srgbClr val="000000"/>
              </a:buClr>
              <a:buSzPts val="2400"/>
              <a:buChar char="•"/>
              <a:defRPr sz="2400">
                <a:solidFill>
                  <a:srgbClr val="000000"/>
                </a:solidFill>
              </a:defRPr>
            </a:lvl2pPr>
            <a:lvl3pPr marL="1371600" indent="-381000">
              <a:lnSpc>
                <a:spcPct val="90000"/>
              </a:lnSpc>
              <a:spcBef>
                <a:spcPts val="800"/>
              </a:spcBef>
              <a:buClr>
                <a:srgbClr val="000000"/>
              </a:buClr>
              <a:buSzPts val="2400"/>
              <a:buChar char="•"/>
              <a:defRPr sz="2400">
                <a:solidFill>
                  <a:srgbClr val="000000"/>
                </a:solidFill>
              </a:defRPr>
            </a:lvl3pPr>
            <a:lvl4pPr marL="1828800" indent="-381000">
              <a:lnSpc>
                <a:spcPct val="90000"/>
              </a:lnSpc>
              <a:spcBef>
                <a:spcPts val="800"/>
              </a:spcBef>
              <a:buClr>
                <a:srgbClr val="000000"/>
              </a:buClr>
              <a:buSzPts val="2400"/>
              <a:buChar char="•"/>
              <a:defRPr sz="2400">
                <a:solidFill>
                  <a:srgbClr val="000000"/>
                </a:solidFill>
              </a:defRPr>
            </a:lvl4pPr>
            <a:lvl5pPr marL="2286000" indent="-381000">
              <a:lnSpc>
                <a:spcPct val="90000"/>
              </a:lnSpc>
              <a:spcBef>
                <a:spcPts val="800"/>
              </a:spcBef>
              <a:buClr>
                <a:srgbClr val="000000"/>
              </a:buClr>
              <a:buSzPts val="2400"/>
              <a:buChar char="•"/>
              <a:defRPr sz="24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00" name="Google Shape;171;p36"/>
          <p:cNvSpPr txBox="1">
            <a:spLocks noGrp="1"/>
          </p:cNvSpPr>
          <p:nvPr>
            <p:ph type="body" sz="quarter" idx="21"/>
          </p:nvPr>
        </p:nvSpPr>
        <p:spPr>
          <a:xfrm>
            <a:off x="629839" y="1543050"/>
            <a:ext cx="2949180" cy="2858692"/>
          </a:xfrm>
          <a:prstGeom prst="rect">
            <a:avLst/>
          </a:prstGeom>
        </p:spPr>
        <p:txBody>
          <a:bodyPr lIns="34275" tIns="34275" rIns="34275" bIns="34275"/>
          <a:lstStyle/>
          <a:p>
            <a:pPr indent="-317500">
              <a:lnSpc>
                <a:spcPct val="90000"/>
              </a:lnSpc>
              <a:spcBef>
                <a:spcPts val="800"/>
              </a:spcBef>
              <a:buClr>
                <a:srgbClr val="000000"/>
              </a:buClr>
              <a:buSzPts val="2100"/>
              <a:buChar char="•"/>
              <a:defRPr sz="2100">
                <a:solidFill>
                  <a:srgbClr val="000000"/>
                </a:solidFill>
              </a:defRPr>
            </a:pPr>
            <a:endParaRPr/>
          </a:p>
        </p:txBody>
      </p:sp>
      <p:sp>
        <p:nvSpPr>
          <p:cNvPr id="301"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08" name="Titel"/>
          <p:cNvSpPr txBox="1">
            <a:spLocks noGrp="1"/>
          </p:cNvSpPr>
          <p:nvPr>
            <p:ph type="title"/>
          </p:nvPr>
        </p:nvSpPr>
        <p:spPr>
          <a:xfrm>
            <a:off x="629839" y="342900"/>
            <a:ext cx="2949181" cy="1200150"/>
          </a:xfrm>
          <a:prstGeom prst="rect">
            <a:avLst/>
          </a:prstGeom>
        </p:spPr>
        <p:txBody>
          <a:bodyPr lIns="34275" tIns="34275" rIns="34275" bIns="34275" anchor="b"/>
          <a:lstStyle>
            <a:lvl1pPr>
              <a:lnSpc>
                <a:spcPct val="90000"/>
              </a:lnSpc>
              <a:defRPr sz="2400"/>
            </a:lvl1pPr>
          </a:lstStyle>
          <a:p>
            <a:r>
              <a:t>Titel</a:t>
            </a:r>
          </a:p>
        </p:txBody>
      </p:sp>
      <p:sp>
        <p:nvSpPr>
          <p:cNvPr id="309" name="Google Shape;175;p37"/>
          <p:cNvSpPr>
            <a:spLocks noGrp="1"/>
          </p:cNvSpPr>
          <p:nvPr>
            <p:ph type="pic" sz="half" idx="21"/>
          </p:nvPr>
        </p:nvSpPr>
        <p:spPr>
          <a:xfrm>
            <a:off x="3887389" y="740568"/>
            <a:ext cx="4629153" cy="3655221"/>
          </a:xfrm>
          <a:prstGeom prst="rect">
            <a:avLst/>
          </a:prstGeom>
        </p:spPr>
        <p:txBody>
          <a:bodyPr lIns="91439" tIns="45719" rIns="91439" bIns="45719">
            <a:noAutofit/>
          </a:bodyPr>
          <a:lstStyle/>
          <a:p>
            <a:endParaRPr/>
          </a:p>
        </p:txBody>
      </p:sp>
      <p:sp>
        <p:nvSpPr>
          <p:cNvPr id="310" name="Hoofdtekst - niveau één…"/>
          <p:cNvSpPr txBox="1">
            <a:spLocks noGrp="1"/>
          </p:cNvSpPr>
          <p:nvPr>
            <p:ph type="body" sz="quarter" idx="1"/>
          </p:nvPr>
        </p:nvSpPr>
        <p:spPr>
          <a:xfrm>
            <a:off x="629839" y="1543050"/>
            <a:ext cx="2949181" cy="2858692"/>
          </a:xfrm>
          <a:prstGeom prst="rect">
            <a:avLst/>
          </a:prstGeom>
        </p:spPr>
        <p:txBody>
          <a:bodyPr lIns="34275" tIns="34275" rIns="34275" bIns="34275"/>
          <a:lstStyle>
            <a:lvl1pPr marL="228600" indent="0">
              <a:lnSpc>
                <a:spcPct val="90000"/>
              </a:lnSpc>
              <a:spcBef>
                <a:spcPts val="800"/>
              </a:spcBef>
              <a:buClrTx/>
              <a:buSzTx/>
              <a:buFontTx/>
              <a:buNone/>
              <a:defRPr sz="1200">
                <a:solidFill>
                  <a:srgbClr val="000000"/>
                </a:solidFill>
              </a:defRPr>
            </a:lvl1pPr>
            <a:lvl2pPr marL="228600" indent="457200">
              <a:lnSpc>
                <a:spcPct val="90000"/>
              </a:lnSpc>
              <a:spcBef>
                <a:spcPts val="800"/>
              </a:spcBef>
              <a:buClrTx/>
              <a:buSzTx/>
              <a:buFontTx/>
              <a:buNone/>
              <a:defRPr sz="1200">
                <a:solidFill>
                  <a:srgbClr val="000000"/>
                </a:solidFill>
              </a:defRPr>
            </a:lvl2pPr>
            <a:lvl3pPr marL="228600" indent="914400">
              <a:lnSpc>
                <a:spcPct val="90000"/>
              </a:lnSpc>
              <a:spcBef>
                <a:spcPts val="800"/>
              </a:spcBef>
              <a:buClrTx/>
              <a:buSzTx/>
              <a:buFontTx/>
              <a:buNone/>
              <a:defRPr sz="1200">
                <a:solidFill>
                  <a:srgbClr val="000000"/>
                </a:solidFill>
              </a:defRPr>
            </a:lvl3pPr>
            <a:lvl4pPr marL="228600" indent="1371600">
              <a:lnSpc>
                <a:spcPct val="90000"/>
              </a:lnSpc>
              <a:spcBef>
                <a:spcPts val="800"/>
              </a:spcBef>
              <a:buClrTx/>
              <a:buSzTx/>
              <a:buFontTx/>
              <a:buNone/>
              <a:defRPr sz="1200">
                <a:solidFill>
                  <a:srgbClr val="000000"/>
                </a:solidFill>
              </a:defRPr>
            </a:lvl4pPr>
            <a:lvl5pPr marL="228600" indent="1828800">
              <a:lnSpc>
                <a:spcPct val="90000"/>
              </a:lnSpc>
              <a:spcBef>
                <a:spcPts val="800"/>
              </a:spcBef>
              <a:buClrTx/>
              <a:buSzTx/>
              <a:buFontTx/>
              <a:buNone/>
              <a:defRPr sz="1200">
                <a:solidFill>
                  <a:srgbClr val="000000"/>
                </a:solidFill>
              </a:defRPr>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11" name="Dianummer"/>
          <p:cNvSpPr txBox="1">
            <a:spLocks noGrp="1"/>
          </p:cNvSpPr>
          <p:nvPr>
            <p:ph type="sldNum" sz="quarter" idx="2"/>
          </p:nvPr>
        </p:nvSpPr>
        <p:spPr>
          <a:xfrm>
            <a:off x="8306963" y="4808279"/>
            <a:ext cx="208388" cy="191811"/>
          </a:xfrm>
          <a:prstGeom prst="rect">
            <a:avLst/>
          </a:prstGeom>
        </p:spPr>
        <p:txBody>
          <a:bodyPr lIns="34275" tIns="34275" rIns="34275" bIns="34275">
            <a:spAutoFit/>
          </a:bodyPr>
          <a:lstStyle>
            <a:lvl1pPr>
              <a:defRPr sz="900">
                <a:solidFill>
                  <a:srgbClr val="888888"/>
                </a:solidFill>
              </a:defRPr>
            </a:lvl1p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_AND_TWO_COLUMNS">
    <p:spTree>
      <p:nvGrpSpPr>
        <p:cNvPr id="1" name=""/>
        <p:cNvGrpSpPr/>
        <p:nvPr/>
      </p:nvGrpSpPr>
      <p:grpSpPr>
        <a:xfrm>
          <a:off x="0" y="0"/>
          <a:ext cx="0" cy="0"/>
          <a:chOff x="0" y="0"/>
          <a:chExt cx="0" cy="0"/>
        </a:xfrm>
      </p:grpSpPr>
      <p:sp>
        <p:nvSpPr>
          <p:cNvPr id="37" name="Titel"/>
          <p:cNvSpPr txBox="1">
            <a:spLocks noGrp="1"/>
          </p:cNvSpPr>
          <p:nvPr>
            <p:ph type="title"/>
          </p:nvPr>
        </p:nvSpPr>
        <p:spPr>
          <a:prstGeom prst="rect">
            <a:avLst/>
          </a:prstGeom>
        </p:spPr>
        <p:txBody>
          <a:bodyPr/>
          <a:lstStyle/>
          <a:p>
            <a:r>
              <a:t>Titel</a:t>
            </a:r>
          </a:p>
        </p:txBody>
      </p:sp>
      <p:sp>
        <p:nvSpPr>
          <p:cNvPr id="38" name="Hoofdtekst - niveau één…"/>
          <p:cNvSpPr txBox="1">
            <a:spLocks noGrp="1"/>
          </p:cNvSpPr>
          <p:nvPr>
            <p:ph type="body" sz="half" idx="1"/>
          </p:nvPr>
        </p:nvSpPr>
        <p:spPr>
          <a:xfrm>
            <a:off x="311699" y="1152475"/>
            <a:ext cx="3999902"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39" name="Google Shape;23;p5"/>
          <p:cNvSpPr txBox="1">
            <a:spLocks noGrp="1"/>
          </p:cNvSpPr>
          <p:nvPr>
            <p:ph type="body" sz="half" idx="21"/>
          </p:nvPr>
        </p:nvSpPr>
        <p:spPr>
          <a:xfrm>
            <a:off x="4832399" y="1152475"/>
            <a:ext cx="3999902" cy="3416400"/>
          </a:xfrm>
          <a:prstGeom prst="rect">
            <a:avLst/>
          </a:prstGeom>
        </p:spPr>
        <p:txBody>
          <a:bodyPr/>
          <a:lstStyle/>
          <a:p>
            <a:pPr indent="-317500">
              <a:buSzPts val="1400"/>
              <a:defRPr sz="1400"/>
            </a:pPr>
            <a:endParaRPr/>
          </a:p>
        </p:txBody>
      </p:sp>
      <p:sp>
        <p:nvSpPr>
          <p:cNvPr id="40"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47" name="Titel"/>
          <p:cNvSpPr txBox="1">
            <a:spLocks noGrp="1"/>
          </p:cNvSpPr>
          <p:nvPr>
            <p:ph type="title"/>
          </p:nvPr>
        </p:nvSpPr>
        <p:spPr>
          <a:prstGeom prst="rect">
            <a:avLst/>
          </a:prstGeom>
        </p:spPr>
        <p:txBody>
          <a:bodyPr/>
          <a:lstStyle/>
          <a:p>
            <a:r>
              <a:t>Titel</a:t>
            </a:r>
          </a:p>
        </p:txBody>
      </p:sp>
      <p:sp>
        <p:nvSpPr>
          <p:cNvPr id="48"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ONE_COLUMN_TEXT">
    <p:spTree>
      <p:nvGrpSpPr>
        <p:cNvPr id="1" name=""/>
        <p:cNvGrpSpPr/>
        <p:nvPr/>
      </p:nvGrpSpPr>
      <p:grpSpPr>
        <a:xfrm>
          <a:off x="0" y="0"/>
          <a:ext cx="0" cy="0"/>
          <a:chOff x="0" y="0"/>
          <a:chExt cx="0" cy="0"/>
        </a:xfrm>
      </p:grpSpPr>
      <p:sp>
        <p:nvSpPr>
          <p:cNvPr id="55" name="Titel"/>
          <p:cNvSpPr txBox="1">
            <a:spLocks noGrp="1"/>
          </p:cNvSpPr>
          <p:nvPr>
            <p:ph type="title"/>
          </p:nvPr>
        </p:nvSpPr>
        <p:spPr>
          <a:xfrm>
            <a:off x="311699" y="555600"/>
            <a:ext cx="2808001" cy="755700"/>
          </a:xfrm>
          <a:prstGeom prst="rect">
            <a:avLst/>
          </a:prstGeom>
        </p:spPr>
        <p:txBody>
          <a:bodyPr anchor="b"/>
          <a:lstStyle>
            <a:lvl1pPr>
              <a:defRPr sz="2400"/>
            </a:lvl1pPr>
          </a:lstStyle>
          <a:p>
            <a:r>
              <a:t>Titel</a:t>
            </a:r>
          </a:p>
        </p:txBody>
      </p:sp>
      <p:sp>
        <p:nvSpPr>
          <p:cNvPr id="56" name="Hoofdtekst - niveau één…"/>
          <p:cNvSpPr txBox="1">
            <a:spLocks noGrp="1"/>
          </p:cNvSpPr>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57"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MAIN_POINT">
    <p:spTree>
      <p:nvGrpSpPr>
        <p:cNvPr id="1" name=""/>
        <p:cNvGrpSpPr/>
        <p:nvPr/>
      </p:nvGrpSpPr>
      <p:grpSpPr>
        <a:xfrm>
          <a:off x="0" y="0"/>
          <a:ext cx="0" cy="0"/>
          <a:chOff x="0" y="0"/>
          <a:chExt cx="0" cy="0"/>
        </a:xfrm>
      </p:grpSpPr>
      <p:sp>
        <p:nvSpPr>
          <p:cNvPr id="64" name="Titel"/>
          <p:cNvSpPr txBox="1">
            <a:spLocks noGrp="1"/>
          </p:cNvSpPr>
          <p:nvPr>
            <p:ph type="title"/>
          </p:nvPr>
        </p:nvSpPr>
        <p:spPr>
          <a:xfrm>
            <a:off x="490250" y="450149"/>
            <a:ext cx="6367801" cy="4090801"/>
          </a:xfrm>
          <a:prstGeom prst="rect">
            <a:avLst/>
          </a:prstGeom>
        </p:spPr>
        <p:txBody>
          <a:bodyPr anchor="ctr"/>
          <a:lstStyle>
            <a:lvl1pPr>
              <a:defRPr sz="4800"/>
            </a:lvl1pPr>
          </a:lstStyle>
          <a:p>
            <a:r>
              <a:t>Titel</a:t>
            </a:r>
          </a:p>
        </p:txBody>
      </p:sp>
      <p:sp>
        <p:nvSpPr>
          <p:cNvPr id="65"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25"/>
            <a:ext cx="4572000" cy="5143501"/>
          </a:xfrm>
          <a:prstGeom prst="rect">
            <a:avLst/>
          </a:prstGeom>
          <a:solidFill>
            <a:srgbClr val="EEEEEE"/>
          </a:solidFill>
          <a:ln w="12700">
            <a:miter lim="400000"/>
          </a:ln>
        </p:spPr>
        <p:txBody>
          <a:bodyPr lIns="45719" rIns="45719" anchor="ctr"/>
          <a:lstStyle/>
          <a:p>
            <a:endParaRPr/>
          </a:p>
        </p:txBody>
      </p:sp>
      <p:sp>
        <p:nvSpPr>
          <p:cNvPr id="73" name="Titel"/>
          <p:cNvSpPr txBox="1">
            <a:spLocks noGrp="1"/>
          </p:cNvSpPr>
          <p:nvPr>
            <p:ph type="title"/>
          </p:nvPr>
        </p:nvSpPr>
        <p:spPr>
          <a:xfrm>
            <a:off x="265500" y="1233175"/>
            <a:ext cx="4045200" cy="1482301"/>
          </a:xfrm>
          <a:prstGeom prst="rect">
            <a:avLst/>
          </a:prstGeom>
        </p:spPr>
        <p:txBody>
          <a:bodyPr anchor="b"/>
          <a:lstStyle>
            <a:lvl1pPr algn="ctr">
              <a:defRPr sz="4200"/>
            </a:lvl1pPr>
          </a:lstStyle>
          <a:p>
            <a:r>
              <a:t>Titel</a:t>
            </a:r>
          </a:p>
        </p:txBody>
      </p:sp>
      <p:sp>
        <p:nvSpPr>
          <p:cNvPr id="74" name="Hoofdtekst - niveau één…"/>
          <p:cNvSpPr txBox="1">
            <a:spLocks noGrp="1"/>
          </p:cNvSpPr>
          <p:nvPr>
            <p:ph type="body" sz="quarter" idx="1"/>
          </p:nvPr>
        </p:nvSpPr>
        <p:spPr>
          <a:xfrm>
            <a:off x="265500" y="2803075"/>
            <a:ext cx="4045200" cy="12351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75" name="Google Shape;39;p9"/>
          <p:cNvSpPr txBox="1">
            <a:spLocks noGrp="1"/>
          </p:cNvSpPr>
          <p:nvPr>
            <p:ph type="body" sz="half" idx="21"/>
          </p:nvPr>
        </p:nvSpPr>
        <p:spPr>
          <a:xfrm>
            <a:off x="4939500" y="724074"/>
            <a:ext cx="3837000" cy="3695102"/>
          </a:xfrm>
          <a:prstGeom prst="rect">
            <a:avLst/>
          </a:prstGeom>
        </p:spPr>
        <p:txBody>
          <a:bodyPr anchor="ctr"/>
          <a:lstStyle/>
          <a:p>
            <a:endParaRPr/>
          </a:p>
        </p:txBody>
      </p:sp>
      <p:sp>
        <p:nvSpPr>
          <p:cNvPr id="76"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APTION_ONLY">
    <p:spTree>
      <p:nvGrpSpPr>
        <p:cNvPr id="1" name=""/>
        <p:cNvGrpSpPr/>
        <p:nvPr/>
      </p:nvGrpSpPr>
      <p:grpSpPr>
        <a:xfrm>
          <a:off x="0" y="0"/>
          <a:ext cx="0" cy="0"/>
          <a:chOff x="0" y="0"/>
          <a:chExt cx="0" cy="0"/>
        </a:xfrm>
      </p:grpSpPr>
      <p:sp>
        <p:nvSpPr>
          <p:cNvPr id="83" name="Hoofdtekst - niveau één…"/>
          <p:cNvSpPr txBox="1">
            <a:spLocks noGrp="1"/>
          </p:cNvSpPr>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84"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p:cNvSpPr txBox="1">
            <a:spLocks noGrp="1"/>
          </p:cNvSpPr>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normAutofit/>
          </a:bodyPr>
          <a:lstStyle/>
          <a:p>
            <a:r>
              <a:t>Titel</a:t>
            </a:r>
          </a:p>
        </p:txBody>
      </p:sp>
      <p:sp>
        <p:nvSpPr>
          <p:cNvPr id="3" name="Hoofdtekst - niveau één…"/>
          <p:cNvSpPr txBox="1">
            <a:spLocks noGrp="1"/>
          </p:cNvSpPr>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normAutofit/>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4" name="Dianummer"/>
          <p:cNvSpPr txBox="1">
            <a:spLocks noGrp="1"/>
          </p:cNvSpPr>
          <p:nvPr>
            <p:ph type="sldNum" sz="quarter" idx="2"/>
          </p:nvPr>
        </p:nvSpPr>
        <p:spPr>
          <a:xfrm>
            <a:off x="8684345" y="4700819"/>
            <a:ext cx="336813" cy="318396"/>
          </a:xfrm>
          <a:prstGeom prst="rect">
            <a:avLst/>
          </a:prstGeom>
          <a:ln w="12700">
            <a:miter lim="400000"/>
          </a:ln>
        </p:spPr>
        <p:txBody>
          <a:bodyPr wrap="none" lIns="91424" tIns="91424" rIns="91424" bIns="91424" anchor="ctr">
            <a:normAutofit/>
          </a:bodyPr>
          <a:lstStyle>
            <a:lvl1pPr algn="r">
              <a:defRPr sz="1000">
                <a:solidFill>
                  <a:schemeClr val="accent2">
                    <a:lumOff val="21764"/>
                  </a:schemeClr>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ransition spd="med"/>
  <p:txStyles>
    <p:titleStyle>
      <a:lvl1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n-lt"/>
          <a:ea typeface="+mn-ea"/>
          <a:cs typeface="+mn-cs"/>
          <a:sym typeface="Arial"/>
        </a:defRPr>
      </a:lvl9pPr>
    </p:titleStyle>
    <p:bodyStyle>
      <a:lvl1pPr marL="457200" marR="0" indent="-342900"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1pPr>
      <a:lvl2pPr marL="1005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2pPr>
      <a:lvl3pPr marL="1462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3pPr>
      <a:lvl4pPr marL="1919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4pPr>
      <a:lvl5pPr marL="23767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5pPr>
      <a:lvl6pPr marL="28339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6pPr>
      <a:lvl7pPr marL="3291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7pPr>
      <a:lvl8pPr marL="3748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8pPr>
      <a:lvl9pPr marL="4205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20" name="Google Shape;182;p38"/>
          <p:cNvSpPr txBox="1">
            <a:spLocks noGrp="1"/>
          </p:cNvSpPr>
          <p:nvPr>
            <p:ph type="title"/>
          </p:nvPr>
        </p:nvSpPr>
        <p:spPr>
          <a:xfrm>
            <a:off x="1143000" y="322963"/>
            <a:ext cx="6858000" cy="1790701"/>
          </a:xfrm>
          <a:prstGeom prst="rect">
            <a:avLst/>
          </a:prstGeom>
        </p:spPr>
        <p:txBody>
          <a:bodyPr/>
          <a:lstStyle>
            <a:lvl1pPr>
              <a:defRPr sz="3400" b="1">
                <a:solidFill>
                  <a:srgbClr val="FFFFFF"/>
                </a:solidFill>
                <a:latin typeface="Helvetica Neue"/>
                <a:ea typeface="Helvetica Neue"/>
                <a:cs typeface="Helvetica Neue"/>
                <a:sym typeface="Helvetica Neue"/>
              </a:defRPr>
            </a:lvl1pPr>
          </a:lstStyle>
          <a:p>
            <a:r>
              <a:rPr lang="nl-NL" dirty="0"/>
              <a:t>Progressief en verbindend</a:t>
            </a:r>
            <a:endParaRPr dirty="0"/>
          </a:p>
        </p:txBody>
      </p:sp>
      <p:sp>
        <p:nvSpPr>
          <p:cNvPr id="321" name="Google Shape;183;p38"/>
          <p:cNvSpPr txBox="1">
            <a:spLocks noGrp="1"/>
          </p:cNvSpPr>
          <p:nvPr>
            <p:ph type="body" sz="quarter" idx="1"/>
          </p:nvPr>
        </p:nvSpPr>
        <p:spPr>
          <a:xfrm>
            <a:off x="1143000" y="2219777"/>
            <a:ext cx="6858000" cy="1241822"/>
          </a:xfrm>
          <a:prstGeom prst="rect">
            <a:avLst/>
          </a:prstGeom>
        </p:spPr>
        <p:txBody>
          <a:bodyPr/>
          <a:lstStyle/>
          <a:p>
            <a:pPr marL="0" indent="0">
              <a:spcBef>
                <a:spcPts val="0"/>
              </a:spcBef>
              <a:defRPr sz="1500" b="1">
                <a:solidFill>
                  <a:srgbClr val="FFFFFF"/>
                </a:solidFill>
                <a:latin typeface="+mj-lt"/>
                <a:ea typeface="+mj-ea"/>
                <a:cs typeface="+mj-cs"/>
                <a:sym typeface="Helvetica"/>
              </a:defRPr>
            </a:pPr>
            <a:r>
              <a:rPr lang="nl-NL" dirty="0"/>
              <a:t>We kunnen beter. </a:t>
            </a:r>
            <a:r>
              <a:rPr dirty="0" err="1"/>
              <a:t>Maar</a:t>
            </a:r>
            <a:r>
              <a:rPr dirty="0"/>
              <a:t> het </a:t>
            </a:r>
            <a:r>
              <a:rPr dirty="0" err="1"/>
              <a:t>gaat</a:t>
            </a:r>
            <a:r>
              <a:rPr dirty="0"/>
              <a:t> </a:t>
            </a:r>
            <a:r>
              <a:rPr dirty="0" err="1"/>
              <a:t>niet</a:t>
            </a:r>
            <a:r>
              <a:rPr dirty="0"/>
              <a:t> </a:t>
            </a:r>
            <a:r>
              <a:rPr dirty="0" err="1"/>
              <a:t>vanzelf</a:t>
            </a:r>
            <a:r>
              <a:rPr lang="nl-NL" dirty="0"/>
              <a:t>.</a:t>
            </a:r>
            <a:endParaRPr dirty="0"/>
          </a:p>
          <a:p>
            <a:pPr marL="0" indent="0">
              <a:defRPr sz="1100" b="1">
                <a:solidFill>
                  <a:srgbClr val="FFFFFF"/>
                </a:solidFill>
                <a:latin typeface="+mj-lt"/>
                <a:ea typeface="+mj-ea"/>
                <a:cs typeface="+mj-cs"/>
                <a:sym typeface="Helvetica"/>
              </a:defRPr>
            </a:pPr>
            <a:endParaRPr dirty="0"/>
          </a:p>
          <a:p>
            <a:pPr marL="0" indent="0">
              <a:defRPr sz="1100" b="1" i="1">
                <a:solidFill>
                  <a:srgbClr val="FFFFFF"/>
                </a:solidFill>
                <a:latin typeface="+mj-lt"/>
                <a:ea typeface="+mj-ea"/>
                <a:cs typeface="+mj-cs"/>
                <a:sym typeface="Helvetica"/>
              </a:defRPr>
            </a:pPr>
            <a:r>
              <a:rPr dirty="0" err="1"/>
              <a:t>Bouwstenen</a:t>
            </a:r>
            <a:r>
              <a:rPr dirty="0"/>
              <a:t> voor </a:t>
            </a:r>
            <a:r>
              <a:rPr dirty="0" err="1"/>
              <a:t>een</a:t>
            </a:r>
            <a:r>
              <a:rPr dirty="0"/>
              <a:t> nieuwe </a:t>
            </a:r>
            <a:r>
              <a:rPr dirty="0" err="1"/>
              <a:t>toekomst</a:t>
            </a:r>
            <a:r>
              <a:rPr dirty="0"/>
              <a:t> voor de PvdA</a:t>
            </a:r>
            <a:endParaRPr lang="nl-NL" dirty="0"/>
          </a:p>
        </p:txBody>
      </p:sp>
      <p:pic>
        <p:nvPicPr>
          <p:cNvPr id="322"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56"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t>Kernboodschap</a:t>
            </a:r>
          </a:p>
        </p:txBody>
      </p:sp>
      <p:sp>
        <p:nvSpPr>
          <p:cNvPr id="357" name="Google Shape;183;p38"/>
          <p:cNvSpPr txBox="1">
            <a:spLocks noGrp="1"/>
          </p:cNvSpPr>
          <p:nvPr>
            <p:ph type="body" idx="1"/>
          </p:nvPr>
        </p:nvSpPr>
        <p:spPr>
          <a:xfrm>
            <a:off x="628650" y="1369219"/>
            <a:ext cx="7886700" cy="3263505"/>
          </a:xfrm>
          <a:prstGeom prst="rect">
            <a:avLst/>
          </a:prstGeom>
        </p:spPr>
        <p:txBody>
          <a:bodyPr>
            <a:normAutofit fontScale="92500" lnSpcReduction="10000"/>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Een</a:t>
            </a:r>
            <a:r>
              <a:rPr dirty="0"/>
              <a:t> </a:t>
            </a:r>
            <a:r>
              <a:rPr dirty="0" err="1"/>
              <a:t>goede</a:t>
            </a:r>
            <a:r>
              <a:rPr dirty="0"/>
              <a:t> </a:t>
            </a:r>
            <a:r>
              <a:rPr dirty="0" err="1"/>
              <a:t>kernboodschap</a:t>
            </a:r>
            <a:r>
              <a:rPr dirty="0"/>
              <a:t> </a:t>
            </a:r>
            <a:r>
              <a:rPr dirty="0" err="1"/>
              <a:t>raakt</a:t>
            </a:r>
            <a:r>
              <a:rPr dirty="0"/>
              <a:t> </a:t>
            </a:r>
            <a:r>
              <a:rPr dirty="0" err="1"/>
              <a:t>emotie</a:t>
            </a:r>
            <a:r>
              <a:rPr dirty="0"/>
              <a:t>, is </a:t>
            </a:r>
            <a:r>
              <a:rPr dirty="0" err="1"/>
              <a:t>toekomstgericht</a:t>
            </a:r>
            <a:r>
              <a:rPr dirty="0"/>
              <a:t> en is </a:t>
            </a:r>
            <a:r>
              <a:rPr dirty="0" err="1"/>
              <a:t>gericht</a:t>
            </a:r>
            <a:r>
              <a:rPr dirty="0"/>
              <a:t> op </a:t>
            </a:r>
            <a:r>
              <a:rPr dirty="0" err="1"/>
              <a:t>beweging</a:t>
            </a:r>
            <a:r>
              <a:rPr dirty="0"/>
              <a:t> en </a:t>
            </a:r>
            <a:r>
              <a:rPr dirty="0" err="1"/>
              <a:t>verandering</a:t>
            </a: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De elementen van SPITS dragen bij aan het verhaal van een progressieve en verbindende partij en moeten dus te herkennen zijn in de kernboodschap</a:t>
            </a: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dirty="0" err="1"/>
              <a:t>Een</a:t>
            </a:r>
            <a:r>
              <a:rPr dirty="0"/>
              <a:t> </a:t>
            </a:r>
            <a:r>
              <a:rPr dirty="0" err="1"/>
              <a:t>kernboodschap</a:t>
            </a:r>
            <a:r>
              <a:rPr dirty="0"/>
              <a:t> is </a:t>
            </a:r>
            <a:r>
              <a:rPr dirty="0" err="1"/>
              <a:t>inhoudelijk</a:t>
            </a:r>
            <a:r>
              <a:rPr dirty="0"/>
              <a:t>. Het </a:t>
            </a:r>
            <a:r>
              <a:rPr dirty="0" err="1"/>
              <a:t>gaat</a:t>
            </a:r>
            <a:r>
              <a:rPr dirty="0"/>
              <a:t> </a:t>
            </a:r>
            <a:r>
              <a:rPr lang="nl-NL" dirty="0"/>
              <a:t>daarbij </a:t>
            </a:r>
            <a:r>
              <a:rPr dirty="0" err="1"/>
              <a:t>vooral</a:t>
            </a:r>
            <a:r>
              <a:rPr dirty="0"/>
              <a:t> </a:t>
            </a:r>
            <a:r>
              <a:rPr dirty="0" err="1"/>
              <a:t>om</a:t>
            </a:r>
            <a:r>
              <a:rPr dirty="0"/>
              <a:t> </a:t>
            </a:r>
            <a:r>
              <a:rPr i="1" dirty="0" err="1"/>
              <a:t>wat</a:t>
            </a:r>
            <a:r>
              <a:rPr dirty="0"/>
              <a:t> je wilt </a:t>
            </a:r>
            <a:r>
              <a:rPr dirty="0" err="1"/>
              <a:t>overdragen</a:t>
            </a:r>
            <a:r>
              <a:rPr dirty="0"/>
              <a:t>, en minder </a:t>
            </a:r>
            <a:r>
              <a:rPr dirty="0" err="1"/>
              <a:t>om</a:t>
            </a:r>
            <a:r>
              <a:rPr dirty="0"/>
              <a:t> </a:t>
            </a:r>
            <a:r>
              <a:rPr i="1" dirty="0"/>
              <a:t>hoe </a:t>
            </a:r>
            <a:r>
              <a:rPr dirty="0"/>
              <a:t>je dat wil </a:t>
            </a:r>
            <a:r>
              <a:rPr dirty="0" err="1"/>
              <a:t>doen</a:t>
            </a:r>
            <a:r>
              <a:rPr i="1" dirty="0"/>
              <a:t>. </a:t>
            </a:r>
          </a:p>
          <a:p>
            <a:pPr marL="120315" indent="-120315" algn="l">
              <a:buSzPct val="100000"/>
              <a:buChar char="•"/>
              <a:defRPr sz="1200">
                <a:solidFill>
                  <a:srgbClr val="FFFFFF"/>
                </a:solidFill>
                <a:latin typeface="Helvetica Neue"/>
                <a:ea typeface="Helvetica Neue"/>
                <a:cs typeface="Helvetica Neue"/>
                <a:sym typeface="Helvetica Neue"/>
              </a:defRPr>
            </a:pPr>
            <a:r>
              <a:rPr dirty="0" err="1"/>
              <a:t>Niet</a:t>
            </a:r>
            <a:r>
              <a:rPr dirty="0"/>
              <a:t> over </a:t>
            </a:r>
            <a:r>
              <a:rPr dirty="0" err="1"/>
              <a:t>onderwerpen</a:t>
            </a:r>
            <a:r>
              <a:rPr dirty="0"/>
              <a:t>, </a:t>
            </a:r>
            <a:r>
              <a:rPr dirty="0" err="1"/>
              <a:t>maar</a:t>
            </a:r>
            <a:r>
              <a:rPr dirty="0"/>
              <a:t> over </a:t>
            </a:r>
            <a:r>
              <a:rPr dirty="0" err="1"/>
              <a:t>overtuiging</a:t>
            </a:r>
            <a:r>
              <a:rPr dirty="0"/>
              <a:t>. </a:t>
            </a:r>
            <a:r>
              <a:rPr dirty="0" err="1"/>
              <a:t>Laat</a:t>
            </a:r>
            <a:r>
              <a:rPr dirty="0"/>
              <a:t> </a:t>
            </a:r>
            <a:r>
              <a:rPr dirty="0" err="1"/>
              <a:t>zien</a:t>
            </a:r>
            <a:r>
              <a:rPr dirty="0"/>
              <a:t> </a:t>
            </a:r>
            <a:r>
              <a:rPr dirty="0" err="1"/>
              <a:t>wat</a:t>
            </a:r>
            <a:r>
              <a:rPr dirty="0"/>
              <a:t> je </a:t>
            </a:r>
            <a:r>
              <a:rPr dirty="0" err="1"/>
              <a:t>drijft</a:t>
            </a:r>
            <a:r>
              <a:rPr dirty="0"/>
              <a:t>. </a:t>
            </a:r>
            <a:r>
              <a:rPr dirty="0" err="1"/>
              <a:t>Toepasbaar</a:t>
            </a:r>
            <a:r>
              <a:rPr dirty="0"/>
              <a:t> op </a:t>
            </a:r>
            <a:r>
              <a:rPr dirty="0" err="1"/>
              <a:t>verschillende</a:t>
            </a:r>
            <a:r>
              <a:rPr dirty="0"/>
              <a:t> issues.</a:t>
            </a:r>
          </a:p>
          <a:p>
            <a:pPr marL="120315" indent="-120315" algn="l">
              <a:buSzPct val="100000"/>
              <a:buChar char="•"/>
              <a:defRPr sz="1200">
                <a:solidFill>
                  <a:srgbClr val="FFFFFF"/>
                </a:solidFill>
                <a:latin typeface="Helvetica Neue"/>
                <a:ea typeface="Helvetica Neue"/>
                <a:cs typeface="Helvetica Neue"/>
                <a:sym typeface="Helvetica Neue"/>
              </a:defRPr>
            </a:pPr>
            <a:r>
              <a:rPr dirty="0" err="1"/>
              <a:t>Daarin</a:t>
            </a:r>
            <a:r>
              <a:rPr dirty="0"/>
              <a:t> </a:t>
            </a:r>
            <a:r>
              <a:rPr dirty="0" err="1"/>
              <a:t>spelen</a:t>
            </a:r>
            <a:r>
              <a:rPr dirty="0"/>
              <a:t> hoop en </a:t>
            </a:r>
            <a:r>
              <a:rPr dirty="0" err="1"/>
              <a:t>vrees</a:t>
            </a:r>
            <a:r>
              <a:rPr dirty="0"/>
              <a:t> per </a:t>
            </a:r>
            <a:r>
              <a:rPr dirty="0" err="1"/>
              <a:t>definitie</a:t>
            </a:r>
            <a:r>
              <a:rPr dirty="0"/>
              <a:t> </a:t>
            </a:r>
            <a:r>
              <a:rPr dirty="0" err="1"/>
              <a:t>een</a:t>
            </a:r>
            <a:r>
              <a:rPr dirty="0"/>
              <a:t> </a:t>
            </a:r>
            <a:r>
              <a:rPr dirty="0" err="1"/>
              <a:t>belangrijke</a:t>
            </a:r>
            <a:r>
              <a:rPr dirty="0"/>
              <a:t> </a:t>
            </a:r>
            <a:r>
              <a:rPr dirty="0" err="1"/>
              <a:t>rol</a:t>
            </a:r>
            <a:r>
              <a:rPr dirty="0"/>
              <a:t>.</a:t>
            </a:r>
            <a:r>
              <a:rPr lang="nl-NL" dirty="0"/>
              <a:t> De kernboodschap moet duidelijk maken dat er wat op het spel staat. En dat de PvdA daarin een belangrijke rol te vervullen heeft.</a:t>
            </a:r>
            <a:endParaRPr dirty="0"/>
          </a:p>
          <a:p>
            <a:pPr marL="120315" indent="-120315" algn="l">
              <a:buSzPct val="100000"/>
              <a:buChar char="•"/>
              <a:defRPr sz="1200" b="1">
                <a:solidFill>
                  <a:srgbClr val="FFFFFF"/>
                </a:solidFill>
                <a:latin typeface="Helvetica Neue"/>
                <a:ea typeface="Helvetica Neue"/>
                <a:cs typeface="Helvetica Neue"/>
                <a:sym typeface="Helvetica Neue"/>
              </a:defRPr>
            </a:pPr>
            <a:r>
              <a:rPr lang="nl-NL" dirty="0"/>
              <a:t>Bestaanszekerheid is weliswaar een randvoorwaarde om een goed leven voor iedereen te kunnen waarborgen en dus een kernwaarde van de PvdA, maar het is communicatief een begrip dat niet voldoet aan bovenstaande randvoorwaarden. </a:t>
            </a:r>
            <a:r>
              <a:rPr dirty="0"/>
              <a:t>Ons </a:t>
            </a:r>
            <a:r>
              <a:rPr dirty="0" err="1"/>
              <a:t>advies</a:t>
            </a:r>
            <a:r>
              <a:rPr dirty="0"/>
              <a:t> is </a:t>
            </a:r>
            <a:r>
              <a:rPr lang="nl-NL" dirty="0" err="1"/>
              <a:t>daaro</a:t>
            </a:r>
            <a:r>
              <a:rPr dirty="0"/>
              <a:t>m </a:t>
            </a:r>
            <a:r>
              <a:rPr lang="nl-NL" dirty="0"/>
              <a:t>om niet langer gebruik te maken van termen als</a:t>
            </a:r>
            <a:r>
              <a:rPr dirty="0"/>
              <a:t> “</a:t>
            </a:r>
            <a:r>
              <a:rPr dirty="0" err="1"/>
              <a:t>zekerheid</a:t>
            </a:r>
            <a:r>
              <a:rPr dirty="0"/>
              <a:t>” of “</a:t>
            </a:r>
            <a:r>
              <a:rPr dirty="0" err="1"/>
              <a:t>zeker</a:t>
            </a:r>
            <a:r>
              <a:rPr dirty="0"/>
              <a:t> </a:t>
            </a:r>
            <a:r>
              <a:rPr dirty="0" err="1"/>
              <a:t>zijn</a:t>
            </a:r>
            <a:r>
              <a:rPr dirty="0"/>
              <a:t>” </a:t>
            </a:r>
            <a:r>
              <a:rPr dirty="0" err="1"/>
              <a:t>als</a:t>
            </a:r>
            <a:r>
              <a:rPr dirty="0"/>
              <a:t> </a:t>
            </a:r>
            <a:r>
              <a:rPr dirty="0" err="1"/>
              <a:t>centraal</a:t>
            </a:r>
            <a:r>
              <a:rPr dirty="0"/>
              <a:t> element</a:t>
            </a:r>
            <a:r>
              <a:rPr lang="nl-NL" dirty="0"/>
              <a:t> in je kernboodschap en communicatieboodschappen</a:t>
            </a:r>
            <a:r>
              <a:rPr dirty="0"/>
              <a:t>. </a:t>
            </a:r>
            <a:r>
              <a:rPr lang="nl-NL" dirty="0"/>
              <a:t>Communicatief dragen deze termen bij aan een te</a:t>
            </a:r>
            <a:r>
              <a:rPr dirty="0"/>
              <a:t> </a:t>
            </a:r>
            <a:r>
              <a:rPr dirty="0" err="1"/>
              <a:t>behoudend</a:t>
            </a:r>
            <a:r>
              <a:rPr dirty="0"/>
              <a:t>, te </a:t>
            </a:r>
            <a:r>
              <a:rPr dirty="0" err="1"/>
              <a:t>statisch</a:t>
            </a:r>
            <a:r>
              <a:rPr dirty="0"/>
              <a:t> </a:t>
            </a:r>
            <a:r>
              <a:rPr lang="nl-NL" dirty="0"/>
              <a:t>beeld </a:t>
            </a:r>
            <a:r>
              <a:rPr dirty="0"/>
              <a:t>en </a:t>
            </a:r>
            <a:r>
              <a:rPr dirty="0" err="1"/>
              <a:t>appelle</a:t>
            </a:r>
            <a:r>
              <a:rPr lang="nl-NL" dirty="0"/>
              <a:t>ren</a:t>
            </a:r>
            <a:r>
              <a:rPr dirty="0"/>
              <a:t> </a:t>
            </a:r>
            <a:r>
              <a:rPr lang="nl-NL" dirty="0"/>
              <a:t>ze </a:t>
            </a:r>
            <a:r>
              <a:rPr dirty="0" err="1"/>
              <a:t>onvoldoende</a:t>
            </a:r>
            <a:r>
              <a:rPr dirty="0"/>
              <a:t> aan </a:t>
            </a:r>
            <a:r>
              <a:rPr lang="nl-NL" dirty="0"/>
              <a:t>de toekomst en het progressieve en verbindende karakter van de PvdA.</a:t>
            </a:r>
            <a:endParaRPr dirty="0"/>
          </a:p>
          <a:p>
            <a:pPr marL="120315" indent="-120315" algn="l">
              <a:buSzPct val="100000"/>
              <a:buChar char="•"/>
              <a:defRPr sz="1200" b="1">
                <a:solidFill>
                  <a:srgbClr val="FFFFFF"/>
                </a:solidFill>
                <a:latin typeface="Helvetica Neue"/>
                <a:ea typeface="Helvetica Neue"/>
                <a:cs typeface="Helvetica Neue"/>
                <a:sym typeface="Helvetica Neue"/>
              </a:defRPr>
            </a:pPr>
            <a:r>
              <a:rPr dirty="0"/>
              <a:t>We </a:t>
            </a:r>
            <a:r>
              <a:rPr dirty="0" err="1"/>
              <a:t>adviseren</a:t>
            </a:r>
            <a:r>
              <a:rPr dirty="0"/>
              <a:t> </a:t>
            </a:r>
            <a:r>
              <a:rPr lang="nl-NL" dirty="0"/>
              <a:t>te werken aan </a:t>
            </a:r>
            <a:r>
              <a:rPr dirty="0"/>
              <a:t>nieuwe </a:t>
            </a:r>
            <a:r>
              <a:rPr dirty="0" err="1"/>
              <a:t>kernboodschap</a:t>
            </a:r>
            <a:r>
              <a:rPr lang="nl-NL" dirty="0"/>
              <a:t>. Het concept van bestaanszekerheid kan daar als waarde een plek in hebben maar in andere termen dan tot dusver en niet langer als centraal retorisch element.</a:t>
            </a: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dirty="0"/>
              <a:t>De </a:t>
            </a:r>
            <a:r>
              <a:rPr dirty="0" err="1"/>
              <a:t>vernieuwde</a:t>
            </a:r>
            <a:r>
              <a:rPr dirty="0"/>
              <a:t> </a:t>
            </a:r>
            <a:r>
              <a:rPr dirty="0" err="1"/>
              <a:t>kernboodschap</a:t>
            </a:r>
            <a:r>
              <a:rPr dirty="0"/>
              <a:t> </a:t>
            </a:r>
            <a:r>
              <a:rPr dirty="0" err="1"/>
              <a:t>moet</a:t>
            </a:r>
            <a:r>
              <a:rPr dirty="0"/>
              <a:t> </a:t>
            </a:r>
            <a:r>
              <a:rPr dirty="0" err="1"/>
              <a:t>aanspreken</a:t>
            </a:r>
            <a:r>
              <a:rPr dirty="0"/>
              <a:t> </a:t>
            </a:r>
            <a:r>
              <a:rPr dirty="0" err="1"/>
              <a:t>bij</a:t>
            </a:r>
            <a:r>
              <a:rPr dirty="0"/>
              <a:t> het </a:t>
            </a:r>
            <a:r>
              <a:rPr dirty="0" err="1"/>
              <a:t>progressieve</a:t>
            </a:r>
            <a:r>
              <a:rPr dirty="0"/>
              <a:t> </a:t>
            </a:r>
            <a:r>
              <a:rPr dirty="0" err="1"/>
              <a:t>electoraat</a:t>
            </a:r>
            <a:r>
              <a:rPr dirty="0"/>
              <a:t> </a:t>
            </a:r>
            <a:r>
              <a:rPr dirty="0" err="1"/>
              <a:t>doordat</a:t>
            </a:r>
            <a:r>
              <a:rPr dirty="0"/>
              <a:t> die </a:t>
            </a:r>
            <a:r>
              <a:rPr dirty="0" err="1"/>
              <a:t>verandering</a:t>
            </a:r>
            <a:r>
              <a:rPr dirty="0"/>
              <a:t> en </a:t>
            </a:r>
            <a:r>
              <a:rPr dirty="0" err="1"/>
              <a:t>vooruitgang</a:t>
            </a:r>
            <a:r>
              <a:rPr dirty="0"/>
              <a:t> </a:t>
            </a:r>
            <a:r>
              <a:rPr dirty="0" err="1"/>
              <a:t>uitstraalt</a:t>
            </a:r>
            <a:r>
              <a:rPr lang="nl-NL" dirty="0"/>
              <a:t> en dient tegelijk te </a:t>
            </a:r>
            <a:r>
              <a:rPr dirty="0" err="1"/>
              <a:t>appelleren</a:t>
            </a:r>
            <a:r>
              <a:rPr dirty="0"/>
              <a:t> aan de breed </a:t>
            </a:r>
            <a:r>
              <a:rPr dirty="0" err="1"/>
              <a:t>gevoelde</a:t>
            </a:r>
            <a:r>
              <a:rPr dirty="0"/>
              <a:t> </a:t>
            </a:r>
            <a:r>
              <a:rPr dirty="0" err="1"/>
              <a:t>behoefte</a:t>
            </a:r>
            <a:r>
              <a:rPr dirty="0"/>
              <a:t> aan </a:t>
            </a:r>
            <a:r>
              <a:rPr dirty="0" err="1"/>
              <a:t>een</a:t>
            </a:r>
            <a:r>
              <a:rPr dirty="0"/>
              <a:t> </a:t>
            </a:r>
            <a:r>
              <a:rPr dirty="0" err="1"/>
              <a:t>beter</a:t>
            </a:r>
            <a:r>
              <a:rPr dirty="0"/>
              <a:t> </a:t>
            </a:r>
            <a:r>
              <a:rPr dirty="0" err="1"/>
              <a:t>leven</a:t>
            </a:r>
            <a:r>
              <a:rPr dirty="0"/>
              <a:t>, </a:t>
            </a:r>
            <a:r>
              <a:rPr dirty="0" err="1"/>
              <a:t>een</a:t>
            </a:r>
            <a:r>
              <a:rPr dirty="0"/>
              <a:t> </a:t>
            </a:r>
            <a:r>
              <a:rPr dirty="0" err="1"/>
              <a:t>eerlijkere</a:t>
            </a:r>
            <a:r>
              <a:rPr dirty="0"/>
              <a:t> </a:t>
            </a:r>
            <a:r>
              <a:rPr dirty="0" err="1"/>
              <a:t>samenleving</a:t>
            </a:r>
            <a:r>
              <a:rPr dirty="0"/>
              <a:t> en </a:t>
            </a:r>
            <a:r>
              <a:rPr dirty="0" err="1"/>
              <a:t>gelijkwaardigheid</a:t>
            </a:r>
            <a:r>
              <a:rPr dirty="0"/>
              <a:t> en </a:t>
            </a:r>
            <a:r>
              <a:rPr dirty="0" err="1"/>
              <a:t>waardering</a:t>
            </a:r>
            <a:r>
              <a:rPr dirty="0"/>
              <a:t> voor </a:t>
            </a:r>
            <a:r>
              <a:rPr dirty="0" err="1"/>
              <a:t>iedereen</a:t>
            </a:r>
            <a:r>
              <a:rPr dirty="0"/>
              <a:t>.</a:t>
            </a:r>
          </a:p>
        </p:txBody>
      </p:sp>
      <p:pic>
        <p:nvPicPr>
          <p:cNvPr id="358"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73"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t>Kernboodschap: het proces</a:t>
            </a:r>
          </a:p>
        </p:txBody>
      </p:sp>
      <p:sp>
        <p:nvSpPr>
          <p:cNvPr id="374" name="Google Shape;183;p38"/>
          <p:cNvSpPr txBox="1">
            <a:spLocks noGrp="1"/>
          </p:cNvSpPr>
          <p:nvPr>
            <p:ph type="body" idx="1"/>
          </p:nvPr>
        </p:nvSpPr>
        <p:spPr>
          <a:xfrm>
            <a:off x="628650" y="1369219"/>
            <a:ext cx="7886700" cy="3263505"/>
          </a:xfrm>
          <a:prstGeom prst="rect">
            <a:avLst/>
          </a:prstGeom>
        </p:spPr>
        <p:txBody>
          <a:bodyPr/>
          <a:lstStyle/>
          <a:p>
            <a:pPr marL="120315" indent="-120315" algn="l">
              <a:buSzPct val="100000"/>
              <a:buChar char="•"/>
              <a:defRPr sz="1200">
                <a:solidFill>
                  <a:srgbClr val="FFFFFF"/>
                </a:solidFill>
                <a:latin typeface="Helvetica Neue"/>
                <a:ea typeface="Helvetica Neue"/>
                <a:cs typeface="Helvetica Neue"/>
                <a:sym typeface="Helvetica Neue"/>
              </a:defRPr>
            </a:pPr>
            <a:r>
              <a:rPr dirty="0"/>
              <a:t>Het </a:t>
            </a:r>
            <a:r>
              <a:rPr dirty="0" err="1"/>
              <a:t>vormgeven</a:t>
            </a:r>
            <a:r>
              <a:rPr dirty="0"/>
              <a:t> van </a:t>
            </a:r>
            <a:r>
              <a:rPr dirty="0" err="1"/>
              <a:t>een</a:t>
            </a:r>
            <a:r>
              <a:rPr dirty="0"/>
              <a:t> </a:t>
            </a:r>
            <a:r>
              <a:rPr dirty="0" err="1"/>
              <a:t>goede</a:t>
            </a:r>
            <a:r>
              <a:rPr dirty="0"/>
              <a:t> </a:t>
            </a:r>
            <a:r>
              <a:rPr dirty="0" err="1"/>
              <a:t>kernboodschap</a:t>
            </a:r>
            <a:r>
              <a:rPr dirty="0"/>
              <a:t> is </a:t>
            </a:r>
            <a:r>
              <a:rPr dirty="0" err="1"/>
              <a:t>een</a:t>
            </a:r>
            <a:r>
              <a:rPr dirty="0"/>
              <a:t> </a:t>
            </a:r>
            <a:r>
              <a:rPr dirty="0" err="1"/>
              <a:t>langdurig</a:t>
            </a:r>
            <a:r>
              <a:rPr dirty="0"/>
              <a:t> en </a:t>
            </a:r>
            <a:r>
              <a:rPr dirty="0" err="1"/>
              <a:t>serieus</a:t>
            </a:r>
            <a:r>
              <a:rPr dirty="0"/>
              <a:t> </a:t>
            </a:r>
            <a:r>
              <a:rPr dirty="0" err="1"/>
              <a:t>proces</a:t>
            </a:r>
            <a:br>
              <a:rPr dirty="0"/>
            </a:b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a:t>Dat </a:t>
            </a:r>
            <a:r>
              <a:rPr dirty="0" err="1"/>
              <a:t>vraagt</a:t>
            </a:r>
            <a:r>
              <a:rPr dirty="0"/>
              <a:t> </a:t>
            </a:r>
            <a:r>
              <a:rPr dirty="0" err="1"/>
              <a:t>analyse</a:t>
            </a:r>
            <a:r>
              <a:rPr dirty="0"/>
              <a:t>, </a:t>
            </a:r>
            <a:r>
              <a:rPr dirty="0" err="1"/>
              <a:t>verwoording</a:t>
            </a:r>
            <a:r>
              <a:rPr dirty="0"/>
              <a:t>, </a:t>
            </a:r>
            <a:r>
              <a:rPr dirty="0" err="1"/>
              <a:t>structuur</a:t>
            </a:r>
            <a:r>
              <a:rPr dirty="0"/>
              <a:t>, focus en </a:t>
            </a:r>
            <a:r>
              <a:rPr dirty="0" err="1"/>
              <a:t>beperking</a:t>
            </a:r>
            <a:r>
              <a:rPr dirty="0"/>
              <a:t> (tot </a:t>
            </a:r>
            <a:r>
              <a:rPr dirty="0" err="1"/>
              <a:t>ongeveer</a:t>
            </a:r>
            <a:r>
              <a:rPr dirty="0"/>
              <a:t> 100 </a:t>
            </a:r>
            <a:r>
              <a:rPr dirty="0" err="1"/>
              <a:t>woorden</a:t>
            </a:r>
            <a:r>
              <a:rPr dirty="0"/>
              <a:t>) in </a:t>
            </a:r>
            <a:r>
              <a:rPr dirty="0" err="1"/>
              <a:t>een</a:t>
            </a:r>
            <a:r>
              <a:rPr dirty="0"/>
              <a:t> </a:t>
            </a:r>
            <a:r>
              <a:rPr dirty="0" err="1"/>
              <a:t>proces</a:t>
            </a:r>
            <a:r>
              <a:rPr dirty="0"/>
              <a:t> </a:t>
            </a:r>
            <a:r>
              <a:rPr dirty="0" err="1"/>
              <a:t>zonder</a:t>
            </a:r>
            <a:r>
              <a:rPr dirty="0"/>
              <a:t> </a:t>
            </a:r>
            <a:r>
              <a:rPr dirty="0" err="1"/>
              <a:t>taboes</a:t>
            </a:r>
            <a:br>
              <a:rPr dirty="0"/>
            </a:b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a:t>De </a:t>
            </a:r>
            <a:r>
              <a:rPr dirty="0" err="1"/>
              <a:t>partijleider</a:t>
            </a:r>
            <a:r>
              <a:rPr dirty="0"/>
              <a:t> </a:t>
            </a:r>
            <a:r>
              <a:rPr dirty="0" err="1"/>
              <a:t>dient</a:t>
            </a:r>
            <a:r>
              <a:rPr dirty="0"/>
              <a:t> </a:t>
            </a:r>
            <a:r>
              <a:rPr dirty="0" err="1"/>
              <a:t>nauw</a:t>
            </a:r>
            <a:r>
              <a:rPr dirty="0"/>
              <a:t> </a:t>
            </a:r>
            <a:r>
              <a:rPr dirty="0" err="1"/>
              <a:t>betrokken</a:t>
            </a:r>
            <a:r>
              <a:rPr dirty="0"/>
              <a:t> te </a:t>
            </a:r>
            <a:r>
              <a:rPr dirty="0" err="1"/>
              <a:t>zijn</a:t>
            </a:r>
            <a:r>
              <a:rPr dirty="0"/>
              <a:t>, </a:t>
            </a:r>
            <a:r>
              <a:rPr dirty="0" err="1"/>
              <a:t>onderdeel</a:t>
            </a:r>
            <a:r>
              <a:rPr dirty="0"/>
              <a:t> te </a:t>
            </a:r>
            <a:r>
              <a:rPr dirty="0" err="1"/>
              <a:t>zijn</a:t>
            </a:r>
            <a:r>
              <a:rPr dirty="0"/>
              <a:t> van het </a:t>
            </a:r>
            <a:r>
              <a:rPr dirty="0" err="1"/>
              <a:t>proces</a:t>
            </a:r>
            <a:r>
              <a:rPr dirty="0"/>
              <a:t>, </a:t>
            </a:r>
            <a:r>
              <a:rPr dirty="0" err="1"/>
              <a:t>moet</a:t>
            </a:r>
            <a:r>
              <a:rPr dirty="0"/>
              <a:t> </a:t>
            </a:r>
            <a:r>
              <a:rPr dirty="0" err="1"/>
              <a:t>durven</a:t>
            </a:r>
            <a:r>
              <a:rPr dirty="0"/>
              <a:t> </a:t>
            </a:r>
            <a:r>
              <a:rPr dirty="0" err="1"/>
              <a:t>experimenteren</a:t>
            </a:r>
            <a:r>
              <a:rPr dirty="0"/>
              <a:t> met </a:t>
            </a:r>
            <a:r>
              <a:rPr dirty="0" err="1"/>
              <a:t>verschillende</a:t>
            </a:r>
            <a:r>
              <a:rPr dirty="0"/>
              <a:t> </a:t>
            </a:r>
            <a:r>
              <a:rPr dirty="0" err="1"/>
              <a:t>opties</a:t>
            </a:r>
            <a:r>
              <a:rPr dirty="0"/>
              <a:t> en </a:t>
            </a:r>
            <a:r>
              <a:rPr dirty="0" err="1"/>
              <a:t>moet</a:t>
            </a:r>
            <a:r>
              <a:rPr dirty="0"/>
              <a:t> in het </a:t>
            </a:r>
            <a:r>
              <a:rPr dirty="0" err="1"/>
              <a:t>proces</a:t>
            </a:r>
            <a:r>
              <a:rPr dirty="0"/>
              <a:t> </a:t>
            </a:r>
            <a:r>
              <a:rPr dirty="0" err="1"/>
              <a:t>ervoor</a:t>
            </a:r>
            <a:r>
              <a:rPr dirty="0"/>
              <a:t> </a:t>
            </a:r>
            <a:r>
              <a:rPr dirty="0" err="1"/>
              <a:t>zorgdragen</a:t>
            </a:r>
            <a:r>
              <a:rPr dirty="0"/>
              <a:t> dat </a:t>
            </a:r>
            <a:r>
              <a:rPr dirty="0" err="1"/>
              <a:t>verschillende</a:t>
            </a:r>
            <a:r>
              <a:rPr dirty="0"/>
              <a:t> </a:t>
            </a:r>
            <a:r>
              <a:rPr dirty="0" err="1"/>
              <a:t>denkrichtingen</a:t>
            </a:r>
            <a:r>
              <a:rPr dirty="0"/>
              <a:t> in de partij </a:t>
            </a:r>
            <a:r>
              <a:rPr dirty="0" err="1"/>
              <a:t>bijeen</a:t>
            </a:r>
            <a:r>
              <a:rPr dirty="0"/>
              <a:t> </a:t>
            </a:r>
            <a:r>
              <a:rPr dirty="0" err="1"/>
              <a:t>worden</a:t>
            </a:r>
            <a:r>
              <a:rPr dirty="0"/>
              <a:t> </a:t>
            </a:r>
            <a:r>
              <a:rPr dirty="0" err="1"/>
              <a:t>gebracht</a:t>
            </a:r>
            <a:r>
              <a:rPr dirty="0"/>
              <a:t> in </a:t>
            </a:r>
            <a:r>
              <a:rPr dirty="0" err="1"/>
              <a:t>een</a:t>
            </a:r>
            <a:r>
              <a:rPr dirty="0"/>
              <a:t> </a:t>
            </a:r>
            <a:r>
              <a:rPr dirty="0" err="1"/>
              <a:t>overkoepelend</a:t>
            </a:r>
            <a:r>
              <a:rPr dirty="0"/>
              <a:t> </a:t>
            </a:r>
            <a:r>
              <a:rPr dirty="0" err="1"/>
              <a:t>narratief</a:t>
            </a:r>
            <a:r>
              <a:rPr dirty="0"/>
              <a:t>.</a:t>
            </a:r>
            <a:r>
              <a:rPr lang="nl-NL" dirty="0"/>
              <a:t> En is daarmee verantwoordelijk voor draagvlak bij de meest vooraanstaande politici en in de breedte van de partij</a:t>
            </a:r>
            <a:br>
              <a:rPr dirty="0"/>
            </a:br>
            <a:endParaRPr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dirty="0" err="1"/>
              <a:t>Advies</a:t>
            </a:r>
            <a:r>
              <a:rPr dirty="0"/>
              <a:t>:</a:t>
            </a:r>
            <a:r>
              <a:rPr lang="nl-NL" dirty="0"/>
              <a:t> maak snelheid met dit proces dat reeds gestart is door op korte termijn op basis van onderzoek richting te bepalen en snel door te stomen naar daadwerkelijke </a:t>
            </a:r>
            <a:r>
              <a:rPr lang="nl-NL" dirty="0" err="1"/>
              <a:t>boodschapontwikkeling</a:t>
            </a:r>
            <a:r>
              <a:rPr lang="nl-NL" dirty="0"/>
              <a:t>. Probeer ruim voor kerst een eerste proeve tot stand te brengen zodat deze benut kan worden voor de GR-verkiezingen</a:t>
            </a:r>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i="1" u="sng"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lang="nl-NL" dirty="0"/>
              <a:t>Advies: hou de flexibiliteit om de </a:t>
            </a:r>
            <a:r>
              <a:rPr lang="nl-NL" dirty="0" err="1"/>
              <a:t>campagneboodschap</a:t>
            </a:r>
            <a:r>
              <a:rPr lang="nl-NL" dirty="0"/>
              <a:t> voor de GR-verkiezingen op basis van de kernboodschap aan te passen naar aanleiding van de uitkomst van de kabinetsformatie</a:t>
            </a:r>
            <a:endParaRPr dirty="0"/>
          </a:p>
        </p:txBody>
      </p:sp>
      <p:pic>
        <p:nvPicPr>
          <p:cNvPr id="375"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64"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rPr lang="nl-NL" dirty="0"/>
              <a:t>Kernboodschap: b</a:t>
            </a:r>
            <a:r>
              <a:rPr dirty="0" err="1"/>
              <a:t>ouwstenen</a:t>
            </a:r>
            <a:endParaRPr dirty="0"/>
          </a:p>
        </p:txBody>
      </p:sp>
      <p:sp>
        <p:nvSpPr>
          <p:cNvPr id="365" name="Google Shape;183;p38"/>
          <p:cNvSpPr txBox="1">
            <a:spLocks noGrp="1"/>
          </p:cNvSpPr>
          <p:nvPr>
            <p:ph type="body" idx="1"/>
          </p:nvPr>
        </p:nvSpPr>
        <p:spPr>
          <a:xfrm>
            <a:off x="628650" y="1425808"/>
            <a:ext cx="7886700" cy="3263402"/>
          </a:xfrm>
          <a:prstGeom prst="rect">
            <a:avLst/>
          </a:prstGeom>
        </p:spPr>
        <p:txBody>
          <a:bodyPr/>
          <a:lstStyle/>
          <a:p>
            <a:pPr marL="110289" indent="-110289" algn="l">
              <a:spcBef>
                <a:spcPts val="0"/>
              </a:spcBef>
              <a:buSzPct val="100000"/>
              <a:buChar char="•"/>
              <a:defRPr sz="1200" b="1">
                <a:solidFill>
                  <a:srgbClr val="FFFFFF"/>
                </a:solidFill>
                <a:latin typeface="Helvetica Neue"/>
                <a:ea typeface="Helvetica Neue"/>
                <a:cs typeface="Helvetica Neue"/>
                <a:sym typeface="Helvetica Neue"/>
              </a:defRPr>
            </a:pPr>
            <a:r>
              <a:rPr lang="nl-NL" dirty="0"/>
              <a:t>Algemeen welzijn boven individuele welvaart</a:t>
            </a:r>
            <a:r>
              <a:rPr dirty="0"/>
              <a:t> </a:t>
            </a:r>
            <a:r>
              <a:rPr b="0" dirty="0" err="1"/>
              <a:t>als</a:t>
            </a:r>
            <a:r>
              <a:rPr b="0" dirty="0"/>
              <a:t> </a:t>
            </a:r>
            <a:r>
              <a:rPr b="0" dirty="0" err="1"/>
              <a:t>uitgangspunt</a:t>
            </a:r>
            <a:r>
              <a:rPr lang="nl-NL" b="0" dirty="0"/>
              <a:t>.</a:t>
            </a:r>
            <a:r>
              <a:rPr lang="nl-NL" dirty="0"/>
              <a:t> </a:t>
            </a:r>
            <a:r>
              <a:rPr lang="nl-NL" b="0" dirty="0"/>
              <a:t>Een goed leven voor iedereen. </a:t>
            </a:r>
            <a:r>
              <a:rPr b="0" dirty="0" err="1"/>
              <a:t>Iedereen</a:t>
            </a:r>
            <a:r>
              <a:rPr b="0" dirty="0"/>
              <a:t> </a:t>
            </a:r>
            <a:r>
              <a:rPr b="0" dirty="0" err="1"/>
              <a:t>heeft</a:t>
            </a:r>
            <a:r>
              <a:rPr b="0" dirty="0"/>
              <a:t> </a:t>
            </a:r>
            <a:r>
              <a:rPr b="0" dirty="0" err="1"/>
              <a:t>recht</a:t>
            </a:r>
            <a:r>
              <a:rPr b="0" dirty="0"/>
              <a:t> op </a:t>
            </a:r>
            <a:r>
              <a:rPr b="0" dirty="0" err="1"/>
              <a:t>nuttig</a:t>
            </a:r>
            <a:r>
              <a:rPr b="0" dirty="0"/>
              <a:t> en </a:t>
            </a:r>
            <a:r>
              <a:rPr b="0" dirty="0" err="1"/>
              <a:t>plezierig</a:t>
            </a:r>
            <a:r>
              <a:rPr b="0" dirty="0"/>
              <a:t> </a:t>
            </a:r>
            <a:r>
              <a:rPr b="0" dirty="0" err="1"/>
              <a:t>werk</a:t>
            </a:r>
            <a:r>
              <a:rPr b="0" dirty="0"/>
              <a:t>, op </a:t>
            </a:r>
            <a:r>
              <a:rPr b="0" dirty="0" err="1"/>
              <a:t>waardering</a:t>
            </a:r>
            <a:r>
              <a:rPr b="0" dirty="0"/>
              <a:t> en </a:t>
            </a:r>
            <a:r>
              <a:rPr lang="nl-NL" b="0" dirty="0"/>
              <a:t>erkenning</a:t>
            </a:r>
            <a:r>
              <a:rPr b="0" dirty="0"/>
              <a:t>.</a:t>
            </a:r>
            <a:r>
              <a:rPr b="0" baseline="30166" dirty="0"/>
              <a:t>1</a:t>
            </a:r>
            <a:r>
              <a:rPr lang="nl-NL" baseline="30166" dirty="0"/>
              <a:t> </a:t>
            </a:r>
            <a:r>
              <a:rPr lang="nl-NL" b="0" dirty="0"/>
              <a:t>Geen rat race, maar kwaliteit van het bestaan. Geen winst maar waarde. Geen markt maar maatschappij. </a:t>
            </a:r>
            <a:endParaRPr baseline="30166" dirty="0"/>
          </a:p>
          <a:p>
            <a:pPr marL="110289" indent="-110289" algn="l">
              <a:buSzPct val="100000"/>
              <a:buChar char="•"/>
              <a:defRPr sz="1200" b="1">
                <a:solidFill>
                  <a:srgbClr val="FFFFFF"/>
                </a:solidFill>
                <a:latin typeface="Helvetica Neue"/>
                <a:ea typeface="Helvetica Neue"/>
                <a:cs typeface="Helvetica Neue"/>
                <a:sym typeface="Helvetica Neue"/>
              </a:defRPr>
            </a:pPr>
            <a:r>
              <a:rPr dirty="0"/>
              <a:t>We </a:t>
            </a:r>
            <a:r>
              <a:rPr dirty="0" err="1"/>
              <a:t>kunnen</a:t>
            </a:r>
            <a:r>
              <a:rPr dirty="0"/>
              <a:t> </a:t>
            </a:r>
            <a:r>
              <a:rPr dirty="0" err="1"/>
              <a:t>beter</a:t>
            </a:r>
            <a:r>
              <a:rPr dirty="0"/>
              <a:t>.</a:t>
            </a:r>
            <a:r>
              <a:rPr b="0" dirty="0"/>
              <a:t> </a:t>
            </a:r>
            <a:r>
              <a:rPr dirty="0"/>
              <a:t>En </a:t>
            </a:r>
            <a:r>
              <a:rPr dirty="0" err="1"/>
              <a:t>eerlijker</a:t>
            </a:r>
            <a:r>
              <a:rPr dirty="0"/>
              <a:t>.</a:t>
            </a:r>
            <a:r>
              <a:rPr b="0" dirty="0"/>
              <a:t> We </a:t>
            </a:r>
            <a:r>
              <a:rPr b="0" dirty="0" err="1"/>
              <a:t>geloven</a:t>
            </a:r>
            <a:r>
              <a:rPr b="0" dirty="0"/>
              <a:t> dat we</a:t>
            </a:r>
            <a:r>
              <a:rPr lang="nl-NL" b="0" dirty="0"/>
              <a:t> onze samenleving</a:t>
            </a:r>
            <a:r>
              <a:rPr b="0" dirty="0"/>
              <a:t> </a:t>
            </a:r>
            <a:r>
              <a:rPr b="0" dirty="0" err="1"/>
              <a:t>kunnen</a:t>
            </a:r>
            <a:r>
              <a:rPr b="0" dirty="0"/>
              <a:t> </a:t>
            </a:r>
            <a:r>
              <a:rPr b="0" dirty="0" err="1"/>
              <a:t>veranderen</a:t>
            </a:r>
            <a:r>
              <a:rPr b="0" dirty="0"/>
              <a:t> </a:t>
            </a:r>
            <a:r>
              <a:rPr b="0" dirty="0" err="1"/>
              <a:t>als</a:t>
            </a:r>
            <a:r>
              <a:rPr b="0" dirty="0"/>
              <a:t> we dat </a:t>
            </a:r>
            <a:r>
              <a:rPr b="0" dirty="0" err="1"/>
              <a:t>samen</a:t>
            </a:r>
            <a:r>
              <a:rPr b="0" dirty="0"/>
              <a:t> </a:t>
            </a:r>
            <a:r>
              <a:rPr b="0" dirty="0" err="1"/>
              <a:t>doen</a:t>
            </a:r>
            <a:r>
              <a:rPr b="0" dirty="0"/>
              <a:t>. </a:t>
            </a:r>
            <a:r>
              <a:rPr b="0" dirty="0" err="1"/>
              <a:t>Eerlijkheid</a:t>
            </a:r>
            <a:r>
              <a:rPr b="0" dirty="0"/>
              <a:t> is </a:t>
            </a:r>
            <a:r>
              <a:rPr b="0" dirty="0" err="1"/>
              <a:t>daarin</a:t>
            </a:r>
            <a:r>
              <a:rPr b="0" dirty="0"/>
              <a:t> het </a:t>
            </a:r>
            <a:r>
              <a:rPr b="0" dirty="0" err="1"/>
              <a:t>centrale</a:t>
            </a:r>
            <a:r>
              <a:rPr b="0" dirty="0"/>
              <a:t> </a:t>
            </a:r>
            <a:r>
              <a:rPr b="0" dirty="0" err="1"/>
              <a:t>begrip</a:t>
            </a:r>
            <a:r>
              <a:rPr b="0" dirty="0"/>
              <a:t>. We </a:t>
            </a:r>
            <a:r>
              <a:rPr b="0" dirty="0" err="1"/>
              <a:t>streven</a:t>
            </a:r>
            <a:r>
              <a:rPr b="0" dirty="0"/>
              <a:t> </a:t>
            </a:r>
            <a:r>
              <a:rPr b="0" dirty="0" err="1"/>
              <a:t>naar</a:t>
            </a:r>
            <a:r>
              <a:rPr b="0" dirty="0"/>
              <a:t> </a:t>
            </a:r>
            <a:r>
              <a:rPr b="0" dirty="0" err="1"/>
              <a:t>een</a:t>
            </a:r>
            <a:r>
              <a:rPr b="0" dirty="0"/>
              <a:t> </a:t>
            </a:r>
            <a:r>
              <a:rPr b="0" dirty="0" err="1"/>
              <a:t>eerlijkere</a:t>
            </a:r>
            <a:r>
              <a:rPr b="0" dirty="0"/>
              <a:t> </a:t>
            </a:r>
            <a:r>
              <a:rPr b="0" dirty="0" err="1"/>
              <a:t>samenleving</a:t>
            </a:r>
            <a:r>
              <a:rPr b="0" dirty="0"/>
              <a:t>.</a:t>
            </a:r>
          </a:p>
          <a:p>
            <a:pPr marL="110289" indent="-110289" algn="l">
              <a:buSzPct val="100000"/>
              <a:buChar char="•"/>
              <a:defRPr sz="1200" b="1">
                <a:solidFill>
                  <a:srgbClr val="FFFFFF"/>
                </a:solidFill>
                <a:latin typeface="Helvetica Neue"/>
                <a:ea typeface="Helvetica Neue"/>
                <a:cs typeface="Helvetica Neue"/>
                <a:sym typeface="Helvetica Neue"/>
              </a:defRPr>
            </a:pPr>
            <a:r>
              <a:rPr dirty="0"/>
              <a:t>Met </a:t>
            </a:r>
            <a:r>
              <a:rPr dirty="0" err="1"/>
              <a:t>elkaar</a:t>
            </a:r>
            <a:r>
              <a:rPr lang="nl-NL" dirty="0"/>
              <a:t>.</a:t>
            </a:r>
            <a:r>
              <a:rPr b="0" dirty="0"/>
              <a:t> </a:t>
            </a:r>
            <a:r>
              <a:rPr lang="nl-NL" b="0" dirty="0"/>
              <a:t>W</a:t>
            </a:r>
            <a:r>
              <a:rPr b="0" dirty="0"/>
              <a:t>e </a:t>
            </a:r>
            <a:r>
              <a:rPr b="0" dirty="0" err="1"/>
              <a:t>kiezen</a:t>
            </a:r>
            <a:r>
              <a:rPr b="0" dirty="0"/>
              <a:t> voor </a:t>
            </a:r>
            <a:r>
              <a:rPr b="0" dirty="0" err="1"/>
              <a:t>een</a:t>
            </a:r>
            <a:r>
              <a:rPr b="0" dirty="0"/>
              <a:t> </a:t>
            </a:r>
            <a:r>
              <a:rPr b="0" dirty="0" err="1"/>
              <a:t>samenleving</a:t>
            </a:r>
            <a:r>
              <a:rPr b="0" dirty="0"/>
              <a:t> </a:t>
            </a:r>
            <a:r>
              <a:rPr b="0" dirty="0" err="1"/>
              <a:t>waarin</a:t>
            </a:r>
            <a:r>
              <a:rPr b="0" dirty="0"/>
              <a:t> </a:t>
            </a:r>
            <a:r>
              <a:rPr b="0" dirty="0" err="1"/>
              <a:t>gedeelde</a:t>
            </a:r>
            <a:r>
              <a:rPr b="0" dirty="0"/>
              <a:t> </a:t>
            </a:r>
            <a:r>
              <a:rPr b="0" dirty="0" err="1"/>
              <a:t>belangen</a:t>
            </a:r>
            <a:r>
              <a:rPr b="0" dirty="0"/>
              <a:t> </a:t>
            </a:r>
            <a:r>
              <a:rPr b="0" dirty="0" err="1"/>
              <a:t>zwaarder</a:t>
            </a:r>
            <a:r>
              <a:rPr b="0" dirty="0"/>
              <a:t> </a:t>
            </a:r>
            <a:r>
              <a:rPr b="0" dirty="0" err="1"/>
              <a:t>wegen</a:t>
            </a:r>
            <a:r>
              <a:rPr b="0" dirty="0"/>
              <a:t> dan het </a:t>
            </a:r>
            <a:r>
              <a:rPr b="0" dirty="0" err="1"/>
              <a:t>nastreven</a:t>
            </a:r>
            <a:r>
              <a:rPr b="0" dirty="0"/>
              <a:t> van </a:t>
            </a:r>
            <a:r>
              <a:rPr b="0" dirty="0" err="1"/>
              <a:t>individuele</a:t>
            </a:r>
            <a:r>
              <a:rPr b="0" dirty="0"/>
              <a:t> </a:t>
            </a:r>
            <a:r>
              <a:rPr b="0" dirty="0" err="1"/>
              <a:t>welvaart</a:t>
            </a:r>
            <a:r>
              <a:rPr b="0" dirty="0"/>
              <a:t>. </a:t>
            </a:r>
            <a:r>
              <a:rPr b="0" dirty="0" err="1"/>
              <a:t>Liever</a:t>
            </a:r>
            <a:r>
              <a:rPr b="0" dirty="0"/>
              <a:t> </a:t>
            </a:r>
            <a:r>
              <a:rPr b="0" dirty="0" err="1"/>
              <a:t>samen</a:t>
            </a:r>
            <a:r>
              <a:rPr b="0" dirty="0"/>
              <a:t> dan </a:t>
            </a:r>
            <a:r>
              <a:rPr b="0" dirty="0" err="1"/>
              <a:t>alleen</a:t>
            </a:r>
            <a:r>
              <a:rPr b="0" dirty="0"/>
              <a:t>. Meer </a:t>
            </a:r>
            <a:r>
              <a:rPr b="0" dirty="0" err="1"/>
              <a:t>wij</a:t>
            </a:r>
            <a:r>
              <a:rPr b="0" dirty="0"/>
              <a:t>, minder ik. </a:t>
            </a:r>
            <a:r>
              <a:rPr b="0" dirty="0" err="1"/>
              <a:t>Liever</a:t>
            </a:r>
            <a:r>
              <a:rPr b="0" dirty="0"/>
              <a:t> </a:t>
            </a:r>
            <a:r>
              <a:rPr b="0" dirty="0" err="1"/>
              <a:t>verbondenheid</a:t>
            </a:r>
            <a:r>
              <a:rPr b="0" dirty="0"/>
              <a:t> dan </a:t>
            </a:r>
            <a:r>
              <a:rPr b="0" dirty="0" err="1"/>
              <a:t>verdeeldheid</a:t>
            </a:r>
            <a:r>
              <a:rPr b="0" dirty="0"/>
              <a:t>.</a:t>
            </a:r>
          </a:p>
          <a:p>
            <a:pPr marL="110289" indent="-110289" algn="l">
              <a:buSzPct val="100000"/>
              <a:buChar char="•"/>
              <a:defRPr sz="1200" b="1">
                <a:solidFill>
                  <a:srgbClr val="FFFFFF"/>
                </a:solidFill>
                <a:latin typeface="Helvetica Neue"/>
                <a:ea typeface="Helvetica Neue"/>
                <a:cs typeface="Helvetica Neue"/>
                <a:sym typeface="Helvetica Neue"/>
              </a:defRPr>
            </a:pPr>
            <a:r>
              <a:rPr dirty="0"/>
              <a:t>Het </a:t>
            </a:r>
            <a:r>
              <a:rPr dirty="0" err="1"/>
              <a:t>gaat</a:t>
            </a:r>
            <a:r>
              <a:rPr dirty="0"/>
              <a:t> </a:t>
            </a:r>
            <a:r>
              <a:rPr dirty="0" err="1"/>
              <a:t>niet</a:t>
            </a:r>
            <a:r>
              <a:rPr dirty="0"/>
              <a:t> </a:t>
            </a:r>
            <a:r>
              <a:rPr dirty="0" err="1"/>
              <a:t>vanzelf</a:t>
            </a:r>
            <a:r>
              <a:rPr dirty="0"/>
              <a:t>. </a:t>
            </a:r>
            <a:r>
              <a:rPr b="0" dirty="0" err="1"/>
              <a:t>Als</a:t>
            </a:r>
            <a:r>
              <a:rPr b="0" dirty="0"/>
              <a:t> we </a:t>
            </a:r>
            <a:r>
              <a:rPr b="0" dirty="0" err="1"/>
              <a:t>niks</a:t>
            </a:r>
            <a:r>
              <a:rPr b="0" dirty="0"/>
              <a:t> </a:t>
            </a:r>
            <a:r>
              <a:rPr b="0" dirty="0" err="1"/>
              <a:t>doen</a:t>
            </a:r>
            <a:r>
              <a:rPr b="0" dirty="0"/>
              <a:t>, </a:t>
            </a:r>
            <a:r>
              <a:rPr b="0" dirty="0" err="1"/>
              <a:t>wint</a:t>
            </a:r>
            <a:r>
              <a:rPr b="0" dirty="0"/>
              <a:t> de </a:t>
            </a:r>
            <a:r>
              <a:rPr b="0" dirty="0" err="1"/>
              <a:t>sterkste</a:t>
            </a:r>
            <a:r>
              <a:rPr b="0" dirty="0"/>
              <a:t>. </a:t>
            </a:r>
            <a:r>
              <a:rPr b="0" dirty="0" err="1"/>
              <a:t>Strijd</a:t>
            </a:r>
            <a:r>
              <a:rPr b="0" dirty="0"/>
              <a:t> is </a:t>
            </a:r>
            <a:r>
              <a:rPr b="0" dirty="0" err="1"/>
              <a:t>noodzakelijk</a:t>
            </a:r>
            <a:r>
              <a:rPr b="0" dirty="0"/>
              <a:t> </a:t>
            </a:r>
            <a:r>
              <a:rPr b="0" dirty="0" err="1"/>
              <a:t>om</a:t>
            </a:r>
            <a:r>
              <a:rPr b="0" dirty="0"/>
              <a:t> </a:t>
            </a:r>
            <a:r>
              <a:rPr b="0" dirty="0" err="1"/>
              <a:t>gelijke</a:t>
            </a:r>
            <a:r>
              <a:rPr b="0" dirty="0"/>
              <a:t> </a:t>
            </a:r>
            <a:r>
              <a:rPr b="0" dirty="0" err="1"/>
              <a:t>rechten</a:t>
            </a:r>
            <a:r>
              <a:rPr b="0" dirty="0"/>
              <a:t> en </a:t>
            </a:r>
            <a:r>
              <a:rPr b="0" dirty="0" err="1"/>
              <a:t>eerlijke</a:t>
            </a:r>
            <a:r>
              <a:rPr b="0" dirty="0"/>
              <a:t> </a:t>
            </a:r>
            <a:r>
              <a:rPr b="0" dirty="0" err="1"/>
              <a:t>kansen</a:t>
            </a:r>
            <a:r>
              <a:rPr b="0" dirty="0"/>
              <a:t> te </a:t>
            </a:r>
            <a:r>
              <a:rPr b="0" dirty="0" err="1"/>
              <a:t>garanderen</a:t>
            </a:r>
            <a:r>
              <a:rPr b="0" dirty="0"/>
              <a:t>. Dat </a:t>
            </a:r>
            <a:r>
              <a:rPr b="0" dirty="0" err="1"/>
              <a:t>doen</a:t>
            </a:r>
            <a:r>
              <a:rPr b="0" dirty="0"/>
              <a:t> we met </a:t>
            </a:r>
            <a:r>
              <a:rPr b="0" dirty="0" err="1"/>
              <a:t>elkaar</a:t>
            </a:r>
            <a:r>
              <a:rPr b="0" dirty="0"/>
              <a:t>.</a:t>
            </a:r>
          </a:p>
          <a:p>
            <a:pPr marL="110289" indent="-110289" algn="l">
              <a:buSzPct val="100000"/>
              <a:buChar char="•"/>
              <a:defRPr sz="1200">
                <a:solidFill>
                  <a:srgbClr val="FFFFFF"/>
                </a:solidFill>
                <a:latin typeface="Helvetica Neue"/>
                <a:ea typeface="Helvetica Neue"/>
                <a:cs typeface="Helvetica Neue"/>
                <a:sym typeface="Helvetica Neue"/>
              </a:defRPr>
            </a:pPr>
            <a:r>
              <a:rPr lang="nl-NL" dirty="0"/>
              <a:t>T</a:t>
            </a:r>
            <a:r>
              <a:rPr lang="nl-NL" b="1" dirty="0"/>
              <a:t>erugveroveren. </a:t>
            </a:r>
            <a:r>
              <a:rPr lang="nl-NL" dirty="0"/>
              <a:t>Voor een betere en eerlijkere samenleving moeten we de confrontatie aan met de krachten die primair uit zijn op eigen gewin. We zullen samen de aan hen verloren macht moeten terugveroveren. Niet langer winst voor sommigen, maar waarde voor ons allemaal.</a:t>
            </a:r>
            <a:endParaRPr dirty="0"/>
          </a:p>
        </p:txBody>
      </p:sp>
      <p:sp>
        <p:nvSpPr>
          <p:cNvPr id="366" name="Google Shape;238;p47"/>
          <p:cNvSpPr txBox="1"/>
          <p:nvPr/>
        </p:nvSpPr>
        <p:spPr>
          <a:xfrm>
            <a:off x="3063250" y="4403017"/>
            <a:ext cx="3017500" cy="5599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75" tIns="34275" rIns="34275" bIns="34275" anchor="ctr">
            <a:spAutoFit/>
          </a:bodyPr>
          <a:lstStyle>
            <a:lvl1pPr algn="ctr">
              <a:defRPr sz="1100" i="1">
                <a:solidFill>
                  <a:srgbClr val="FFFFFF"/>
                </a:solidFill>
                <a:latin typeface="Helvetica Neue"/>
                <a:ea typeface="Helvetica Neue"/>
                <a:cs typeface="Helvetica Neue"/>
                <a:sym typeface="Helvetica Neue"/>
              </a:defRPr>
            </a:lvl1pPr>
          </a:lstStyle>
          <a:p>
            <a:r>
              <a:t>1. Zie onder andere Paul Verhaeghe "Hou afstand. Raak me aan" en Michael Sandel "De tirannie van verdienste".</a:t>
            </a:r>
          </a:p>
        </p:txBody>
      </p:sp>
      <p:pic>
        <p:nvPicPr>
          <p:cNvPr id="367"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77" name="Google Shape;182;p38"/>
          <p:cNvSpPr txBox="1">
            <a:spLocks noGrp="1"/>
          </p:cNvSpPr>
          <p:nvPr>
            <p:ph type="title"/>
          </p:nvPr>
        </p:nvSpPr>
        <p:spPr>
          <a:xfrm>
            <a:off x="628650" y="273844"/>
            <a:ext cx="7886700" cy="994172"/>
          </a:xfrm>
          <a:prstGeom prst="rect">
            <a:avLst/>
          </a:prstGeom>
        </p:spPr>
        <p:txBody>
          <a:bodyPr anchor="ctr">
            <a:normAutofit fontScale="90000"/>
          </a:bodyPr>
          <a:lstStyle>
            <a:lvl1pPr>
              <a:defRPr sz="3400" b="1">
                <a:solidFill>
                  <a:srgbClr val="FFFFFF"/>
                </a:solidFill>
                <a:latin typeface="Helvetica Neue"/>
                <a:ea typeface="Helvetica Neue"/>
                <a:cs typeface="Helvetica Neue"/>
                <a:sym typeface="Helvetica Neue"/>
              </a:defRPr>
            </a:lvl1pPr>
          </a:lstStyle>
          <a:p>
            <a:r>
              <a:rPr lang="nl-NL" dirty="0"/>
              <a:t>Naar een progressieve en verbindende partij</a:t>
            </a:r>
            <a:endParaRPr dirty="0"/>
          </a:p>
        </p:txBody>
      </p:sp>
      <p:sp>
        <p:nvSpPr>
          <p:cNvPr id="378" name="Google Shape;183;p38"/>
          <p:cNvSpPr txBox="1">
            <a:spLocks noGrp="1"/>
          </p:cNvSpPr>
          <p:nvPr>
            <p:ph type="body" idx="1"/>
          </p:nvPr>
        </p:nvSpPr>
        <p:spPr>
          <a:xfrm>
            <a:off x="628650" y="1399406"/>
            <a:ext cx="7886700" cy="3263401"/>
          </a:xfrm>
          <a:prstGeom prst="rect">
            <a:avLst/>
          </a:prstGeom>
        </p:spPr>
        <p:txBody>
          <a:bodyPr/>
          <a:lstStyle/>
          <a:p>
            <a:pPr marL="0" indent="0" algn="l">
              <a:spcBef>
                <a:spcPts val="0"/>
              </a:spcBef>
              <a:defRPr sz="1200">
                <a:solidFill>
                  <a:srgbClr val="FFFFFF"/>
                </a:solidFill>
                <a:latin typeface="Helvetica Neue"/>
                <a:ea typeface="Helvetica Neue"/>
                <a:cs typeface="Helvetica Neue"/>
                <a:sym typeface="Helvetica Neue"/>
              </a:defRPr>
            </a:pPr>
            <a:r>
              <a:rPr dirty="0" err="1"/>
              <a:t>Vernieuwing</a:t>
            </a:r>
            <a:r>
              <a:rPr dirty="0"/>
              <a:t> van de </a:t>
            </a:r>
            <a:r>
              <a:rPr dirty="0" err="1"/>
              <a:t>kernboodschap</a:t>
            </a:r>
            <a:r>
              <a:rPr dirty="0"/>
              <a:t> is </a:t>
            </a:r>
            <a:r>
              <a:rPr dirty="0" err="1"/>
              <a:t>een</a:t>
            </a:r>
            <a:r>
              <a:rPr dirty="0"/>
              <a:t> </a:t>
            </a:r>
            <a:r>
              <a:rPr dirty="0" err="1"/>
              <a:t>belangrijke</a:t>
            </a:r>
            <a:r>
              <a:rPr dirty="0"/>
              <a:t> </a:t>
            </a:r>
            <a:r>
              <a:rPr dirty="0" err="1"/>
              <a:t>stap</a:t>
            </a:r>
            <a:r>
              <a:rPr dirty="0"/>
              <a:t>. </a:t>
            </a:r>
            <a:r>
              <a:rPr dirty="0" err="1"/>
              <a:t>Maar</a:t>
            </a:r>
            <a:r>
              <a:rPr dirty="0"/>
              <a:t> het is </a:t>
            </a:r>
            <a:r>
              <a:rPr dirty="0" err="1"/>
              <a:t>duidelijk</a:t>
            </a:r>
            <a:r>
              <a:rPr dirty="0"/>
              <a:t> dat op </a:t>
            </a:r>
            <a:r>
              <a:rPr dirty="0" err="1"/>
              <a:t>een</a:t>
            </a:r>
            <a:r>
              <a:rPr dirty="0"/>
              <a:t> </a:t>
            </a:r>
            <a:r>
              <a:rPr dirty="0" err="1"/>
              <a:t>aantal</a:t>
            </a:r>
            <a:r>
              <a:rPr dirty="0"/>
              <a:t> </a:t>
            </a:r>
            <a:r>
              <a:rPr dirty="0" err="1"/>
              <a:t>terreinen</a:t>
            </a:r>
            <a:r>
              <a:rPr dirty="0"/>
              <a:t> </a:t>
            </a:r>
            <a:r>
              <a:rPr lang="nl-NL" dirty="0"/>
              <a:t>al </a:t>
            </a:r>
            <a:r>
              <a:rPr dirty="0"/>
              <a:t>op </a:t>
            </a:r>
            <a:r>
              <a:rPr dirty="0" err="1"/>
              <a:t>korte</a:t>
            </a:r>
            <a:r>
              <a:rPr dirty="0"/>
              <a:t> </a:t>
            </a:r>
            <a:r>
              <a:rPr dirty="0" err="1"/>
              <a:t>termijn</a:t>
            </a:r>
            <a:r>
              <a:rPr dirty="0"/>
              <a:t> </a:t>
            </a:r>
            <a:r>
              <a:rPr dirty="0" err="1"/>
              <a:t>actie</a:t>
            </a:r>
            <a:r>
              <a:rPr dirty="0"/>
              <a:t> </a:t>
            </a:r>
            <a:r>
              <a:rPr dirty="0" err="1"/>
              <a:t>nodig</a:t>
            </a:r>
            <a:r>
              <a:rPr dirty="0"/>
              <a:t> is </a:t>
            </a:r>
            <a:r>
              <a:rPr dirty="0" err="1"/>
              <a:t>om</a:t>
            </a:r>
            <a:r>
              <a:rPr dirty="0"/>
              <a:t> </a:t>
            </a:r>
            <a:r>
              <a:rPr dirty="0" err="1"/>
              <a:t>kracht</a:t>
            </a:r>
            <a:r>
              <a:rPr dirty="0"/>
              <a:t> en </a:t>
            </a:r>
            <a:r>
              <a:rPr dirty="0" err="1"/>
              <a:t>boodschap</a:t>
            </a:r>
            <a:r>
              <a:rPr dirty="0"/>
              <a:t> van de PvdA </a:t>
            </a:r>
            <a:r>
              <a:rPr dirty="0" err="1"/>
              <a:t>beter</a:t>
            </a:r>
            <a:r>
              <a:rPr dirty="0"/>
              <a:t> </a:t>
            </a:r>
            <a:r>
              <a:rPr dirty="0" err="1"/>
              <a:t>neer</a:t>
            </a:r>
            <a:r>
              <a:rPr dirty="0"/>
              <a:t> te </a:t>
            </a:r>
            <a:r>
              <a:rPr dirty="0" err="1"/>
              <a:t>zetten</a:t>
            </a:r>
            <a:r>
              <a:rPr dirty="0"/>
              <a:t>. Er is </a:t>
            </a:r>
            <a:r>
              <a:rPr dirty="0" err="1"/>
              <a:t>een</a:t>
            </a:r>
            <a:r>
              <a:rPr dirty="0"/>
              <a:t> te </a:t>
            </a:r>
            <a:r>
              <a:rPr dirty="0" err="1"/>
              <a:t>grote</a:t>
            </a:r>
            <a:r>
              <a:rPr dirty="0"/>
              <a:t> </a:t>
            </a:r>
            <a:r>
              <a:rPr dirty="0" err="1"/>
              <a:t>discrepantie</a:t>
            </a:r>
            <a:r>
              <a:rPr dirty="0"/>
              <a:t> </a:t>
            </a:r>
            <a:r>
              <a:rPr dirty="0" err="1"/>
              <a:t>tussen</a:t>
            </a:r>
            <a:r>
              <a:rPr dirty="0"/>
              <a:t> het </a:t>
            </a:r>
            <a:r>
              <a:rPr dirty="0" err="1"/>
              <a:t>bestaande</a:t>
            </a:r>
            <a:r>
              <a:rPr dirty="0"/>
              <a:t> </a:t>
            </a:r>
            <a:r>
              <a:rPr dirty="0" err="1"/>
              <a:t>beeld</a:t>
            </a:r>
            <a:r>
              <a:rPr dirty="0"/>
              <a:t> over de PvdA en het </a:t>
            </a:r>
            <a:r>
              <a:rPr dirty="0" err="1"/>
              <a:t>gewenste</a:t>
            </a:r>
            <a:r>
              <a:rPr dirty="0"/>
              <a:t> </a:t>
            </a:r>
            <a:r>
              <a:rPr dirty="0" err="1"/>
              <a:t>beeld</a:t>
            </a:r>
            <a:r>
              <a:rPr dirty="0"/>
              <a:t>. </a:t>
            </a:r>
            <a:r>
              <a:rPr lang="nl-NL" dirty="0"/>
              <a:t>We zullen dit uitwerken langs drie lijnen:</a:t>
            </a:r>
            <a:endParaRPr dirty="0"/>
          </a:p>
          <a:p>
            <a:pPr marL="0" indent="0" algn="l">
              <a:spcBef>
                <a:spcPts val="0"/>
              </a:spcBef>
              <a:defRPr sz="1200">
                <a:solidFill>
                  <a:srgbClr val="FFFFFF"/>
                </a:solidFill>
                <a:latin typeface="Helvetica Neue"/>
                <a:ea typeface="Helvetica Neue"/>
                <a:cs typeface="Helvetica Neue"/>
                <a:sym typeface="Helvetica Neue"/>
              </a:defRPr>
            </a:pPr>
            <a:endParaRPr dirty="0"/>
          </a:p>
          <a:p>
            <a:pPr marL="160421" indent="-160421" algn="l">
              <a:buSzPct val="100000"/>
              <a:buAutoNum type="arabicPeriod"/>
              <a:defRPr sz="1200">
                <a:solidFill>
                  <a:srgbClr val="FFFFFF"/>
                </a:solidFill>
                <a:latin typeface="Helvetica Neue"/>
                <a:ea typeface="Helvetica Neue"/>
                <a:cs typeface="Helvetica Neue"/>
                <a:sym typeface="Helvetica Neue"/>
              </a:defRPr>
            </a:pPr>
            <a:r>
              <a:rPr lang="nl-NL" b="1" dirty="0"/>
              <a:t>Inhoud: </a:t>
            </a:r>
            <a:r>
              <a:rPr lang="nl-NL" dirty="0"/>
              <a:t>Wat betekent de focus op </a:t>
            </a:r>
            <a:r>
              <a:rPr lang="nl-NL" u="sng" dirty="0"/>
              <a:t>progressief</a:t>
            </a:r>
            <a:r>
              <a:rPr lang="nl-NL" dirty="0"/>
              <a:t> en </a:t>
            </a:r>
            <a:r>
              <a:rPr lang="nl-NL" u="sng" dirty="0"/>
              <a:t>verbindend</a:t>
            </a:r>
            <a:r>
              <a:rPr lang="nl-NL" dirty="0"/>
              <a:t> voor de inhoudelijke focus en de ontwikkeling van de inhoudelijke agenda?</a:t>
            </a:r>
            <a:endParaRPr dirty="0"/>
          </a:p>
          <a:p>
            <a:pPr marL="160421" indent="-160421" algn="l">
              <a:buSzPct val="100000"/>
              <a:buAutoNum type="arabicPeriod"/>
              <a:defRPr sz="1200">
                <a:solidFill>
                  <a:srgbClr val="FFFFFF"/>
                </a:solidFill>
                <a:latin typeface="Helvetica Neue"/>
                <a:ea typeface="Helvetica Neue"/>
                <a:cs typeface="Helvetica Neue"/>
                <a:sym typeface="Helvetica Neue"/>
              </a:defRPr>
            </a:pPr>
            <a:r>
              <a:rPr lang="nl-NL" b="1" dirty="0"/>
              <a:t>Aanpak: </a:t>
            </a:r>
            <a:r>
              <a:rPr lang="nl-NL" dirty="0"/>
              <a:t>Welke manier van politiek bedrijven hoort daarbij? In welke aanpak vertaalt zich dat en welke houding en gedrag zijn daar onderdeel van?</a:t>
            </a:r>
            <a:endParaRPr dirty="0"/>
          </a:p>
          <a:p>
            <a:pPr marL="160421" indent="-160421" algn="l">
              <a:buSzPct val="100000"/>
              <a:buAutoNum type="arabicPeriod"/>
              <a:defRPr sz="1200">
                <a:solidFill>
                  <a:srgbClr val="FFFFFF"/>
                </a:solidFill>
                <a:latin typeface="Helvetica Neue"/>
                <a:ea typeface="Helvetica Neue"/>
                <a:cs typeface="Helvetica Neue"/>
                <a:sym typeface="Helvetica Neue"/>
              </a:defRPr>
            </a:pPr>
            <a:r>
              <a:rPr lang="nl-NL" b="1" dirty="0"/>
              <a:t>Organisatie: </a:t>
            </a:r>
            <a:r>
              <a:rPr lang="nl-NL" dirty="0"/>
              <a:t>Welke organisatorische inrichting is nodig? Hoe zorgen we voor versterkte focus op campagne en communicatie en maken we meer gebruik van interne en externe netwerk?</a:t>
            </a:r>
            <a:endParaRPr dirty="0"/>
          </a:p>
        </p:txBody>
      </p:sp>
      <p:pic>
        <p:nvPicPr>
          <p:cNvPr id="379"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85"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rPr lang="nl-NL" dirty="0"/>
              <a:t>Inhoudelijke focus</a:t>
            </a:r>
            <a:endParaRPr dirty="0"/>
          </a:p>
        </p:txBody>
      </p:sp>
      <p:sp>
        <p:nvSpPr>
          <p:cNvPr id="386" name="Google Shape;183;p38"/>
          <p:cNvSpPr txBox="1">
            <a:spLocks noGrp="1"/>
          </p:cNvSpPr>
          <p:nvPr>
            <p:ph type="body" idx="1"/>
          </p:nvPr>
        </p:nvSpPr>
        <p:spPr>
          <a:xfrm>
            <a:off x="628650" y="1369219"/>
            <a:ext cx="7886700" cy="3263505"/>
          </a:xfrm>
          <a:prstGeom prst="rect">
            <a:avLst/>
          </a:prstGeom>
        </p:spPr>
        <p:txBody>
          <a:bodyPr/>
          <a:lstStyle/>
          <a:p>
            <a:pPr marL="171450" indent="-171450" algn="l">
              <a:spcBef>
                <a:spcPts val="0"/>
              </a:spcBef>
              <a:buFont typeface="Arial" panose="020B0604020202020204" pitchFamily="34" charset="0"/>
              <a:buChar char="•"/>
              <a:defRPr sz="1200">
                <a:solidFill>
                  <a:srgbClr val="FFFFFF"/>
                </a:solidFill>
                <a:latin typeface="Helvetica Neue"/>
                <a:ea typeface="Helvetica Neue"/>
                <a:cs typeface="Helvetica Neue"/>
                <a:sym typeface="Helvetica Neue"/>
              </a:defRPr>
            </a:pPr>
            <a:r>
              <a:rPr lang="nl-NL" dirty="0"/>
              <a:t>De PvdA moet zich sterker positioneren als </a:t>
            </a:r>
            <a:r>
              <a:rPr lang="nl-NL" b="1" dirty="0"/>
              <a:t>progressieve partij.</a:t>
            </a:r>
          </a:p>
          <a:p>
            <a:pPr marL="171450" indent="-171450" algn="l">
              <a:spcBef>
                <a:spcPts val="0"/>
              </a:spcBef>
              <a:buFont typeface="Arial" panose="020B0604020202020204" pitchFamily="34" charset="0"/>
              <a:buChar char="•"/>
              <a:defRPr sz="1200">
                <a:solidFill>
                  <a:srgbClr val="FFFFFF"/>
                </a:solidFill>
                <a:latin typeface="Helvetica Neue"/>
                <a:ea typeface="Helvetica Neue"/>
                <a:cs typeface="Helvetica Neue"/>
                <a:sym typeface="Helvetica Neue"/>
              </a:defRPr>
            </a:pPr>
            <a:r>
              <a:rPr lang="nl-NL" dirty="0"/>
              <a:t>Daartoe moet de partij </a:t>
            </a:r>
            <a:r>
              <a:rPr lang="nl-NL" dirty="0" err="1"/>
              <a:t>agendasettend</a:t>
            </a:r>
            <a:r>
              <a:rPr lang="nl-NL" dirty="0"/>
              <a:t> worden op thema’s die bepalend zijn voor die positionering.</a:t>
            </a:r>
          </a:p>
          <a:p>
            <a:pPr marL="171450" indent="-171450" algn="l">
              <a:spcBef>
                <a:spcPts val="0"/>
              </a:spcBef>
              <a:buFont typeface="Arial" panose="020B0604020202020204" pitchFamily="34" charset="0"/>
              <a:buChar char="•"/>
              <a:defRPr sz="1200">
                <a:solidFill>
                  <a:srgbClr val="FFFFFF"/>
                </a:solidFill>
                <a:latin typeface="Helvetica Neue"/>
                <a:ea typeface="Helvetica Neue"/>
                <a:cs typeface="Helvetica Neue"/>
                <a:sym typeface="Helvetica Neue"/>
              </a:defRPr>
            </a:pPr>
            <a:r>
              <a:rPr lang="nl-NL" dirty="0"/>
              <a:t>Dat vraagt een sterkere focus op de toekomst en meer aandacht voor het ontwikkelen van plannen die getuigen van inhoudelijke visie en de ambitie om de samenleving ten goede te veranderen.</a:t>
            </a:r>
          </a:p>
          <a:p>
            <a:pPr marL="171450" indent="-171450" algn="l">
              <a:spcBef>
                <a:spcPts val="0"/>
              </a:spcBef>
              <a:buFont typeface="Arial" panose="020B0604020202020204" pitchFamily="34" charset="0"/>
              <a:buChar char="•"/>
              <a:defRPr sz="1200">
                <a:solidFill>
                  <a:srgbClr val="FFFFFF"/>
                </a:solidFill>
                <a:latin typeface="Helvetica Neue"/>
                <a:ea typeface="Helvetica Neue"/>
                <a:cs typeface="Helvetica Neue"/>
                <a:sym typeface="Helvetica Neue"/>
              </a:defRPr>
            </a:pPr>
            <a:endParaRPr lang="nl-NL" dirty="0"/>
          </a:p>
          <a:p>
            <a:pPr marL="171450" indent="-171450" algn="l">
              <a:spcBef>
                <a:spcPts val="0"/>
              </a:spcBef>
              <a:buFont typeface="Arial" panose="020B0604020202020204" pitchFamily="34" charset="0"/>
              <a:buChar char="•"/>
              <a:defRPr sz="1200">
                <a:solidFill>
                  <a:srgbClr val="FFFFFF"/>
                </a:solidFill>
                <a:latin typeface="Helvetica Neue"/>
                <a:ea typeface="Helvetica Neue"/>
                <a:cs typeface="Helvetica Neue"/>
                <a:sym typeface="Helvetica Neue"/>
              </a:defRPr>
            </a:pPr>
            <a:r>
              <a:rPr lang="nl-NL" dirty="0"/>
              <a:t>Daarnaast is een sterkere positionering gewenst als </a:t>
            </a:r>
            <a:r>
              <a:rPr lang="nl-NL" b="1" dirty="0"/>
              <a:t>verbindende partij</a:t>
            </a:r>
            <a:r>
              <a:rPr lang="nl-NL" dirty="0"/>
              <a:t>.</a:t>
            </a:r>
          </a:p>
          <a:p>
            <a:pPr marL="171450" indent="-171450" algn="l">
              <a:spcBef>
                <a:spcPts val="0"/>
              </a:spcBef>
              <a:buFont typeface="Arial" panose="020B0604020202020204" pitchFamily="34" charset="0"/>
              <a:buChar char="•"/>
              <a:defRPr sz="1200">
                <a:solidFill>
                  <a:srgbClr val="FFFFFF"/>
                </a:solidFill>
                <a:latin typeface="Helvetica Neue"/>
                <a:ea typeface="Helvetica Neue"/>
                <a:cs typeface="Helvetica Neue"/>
                <a:sym typeface="Helvetica Neue"/>
              </a:defRPr>
            </a:pPr>
            <a:r>
              <a:rPr lang="nl-NL" dirty="0"/>
              <a:t>Dat vraagt een actieve rol in de agendering van onderwerpen die gaan over verbondenheid en verdeeldheid.</a:t>
            </a:r>
          </a:p>
          <a:p>
            <a:pPr marL="0" indent="0" algn="l">
              <a:spcBef>
                <a:spcPts val="0"/>
              </a:spcBef>
              <a:defRPr sz="1200">
                <a:solidFill>
                  <a:srgbClr val="FFFFFF"/>
                </a:solidFill>
                <a:latin typeface="Helvetica Neue"/>
                <a:ea typeface="Helvetica Neue"/>
                <a:cs typeface="Helvetica Neue"/>
                <a:sym typeface="Helvetica Neue"/>
              </a:defRPr>
            </a:pPr>
            <a:endParaRPr b="1" dirty="0"/>
          </a:p>
        </p:txBody>
      </p:sp>
      <p:pic>
        <p:nvPicPr>
          <p:cNvPr id="387"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97" name="Google Shape;182;p38"/>
          <p:cNvSpPr txBox="1">
            <a:spLocks noGrp="1"/>
          </p:cNvSpPr>
          <p:nvPr>
            <p:ph type="title"/>
          </p:nvPr>
        </p:nvSpPr>
        <p:spPr>
          <a:xfrm>
            <a:off x="628650" y="273844"/>
            <a:ext cx="7886700" cy="994172"/>
          </a:xfrm>
          <a:prstGeom prst="rect">
            <a:avLst/>
          </a:prstGeom>
        </p:spPr>
        <p:txBody>
          <a:bodyPr anchor="ctr">
            <a:normAutofit/>
          </a:bodyPr>
          <a:lstStyle/>
          <a:p>
            <a:pPr defTabSz="704087">
              <a:defRPr sz="2079" b="1">
                <a:solidFill>
                  <a:srgbClr val="FFFFFF"/>
                </a:solidFill>
                <a:latin typeface="Helvetica Neue"/>
                <a:ea typeface="Helvetica Neue"/>
                <a:cs typeface="Helvetica Neue"/>
                <a:sym typeface="Helvetica Neue"/>
              </a:defRPr>
            </a:pPr>
            <a:r>
              <a:rPr lang="nl-NL" sz="2700" dirty="0"/>
              <a:t>Inhoud: Claim de progressieve agenda</a:t>
            </a:r>
            <a:br>
              <a:rPr lang="nl-NL" dirty="0"/>
            </a:br>
            <a:r>
              <a:rPr lang="nl-NL" sz="1600" dirty="0"/>
              <a:t>Een eerste selectie van onderwerpen om </a:t>
            </a:r>
            <a:r>
              <a:rPr lang="nl-NL" sz="1600" dirty="0" err="1"/>
              <a:t>agendasettend</a:t>
            </a:r>
            <a:r>
              <a:rPr lang="nl-NL" sz="1600" dirty="0"/>
              <a:t> te zijn</a:t>
            </a:r>
            <a:endParaRPr dirty="0"/>
          </a:p>
        </p:txBody>
      </p:sp>
      <p:sp>
        <p:nvSpPr>
          <p:cNvPr id="398" name="Google Shape;183;p38"/>
          <p:cNvSpPr txBox="1">
            <a:spLocks noGrp="1"/>
          </p:cNvSpPr>
          <p:nvPr>
            <p:ph type="body" idx="1"/>
          </p:nvPr>
        </p:nvSpPr>
        <p:spPr>
          <a:xfrm>
            <a:off x="628650" y="1369219"/>
            <a:ext cx="7886700" cy="3263505"/>
          </a:xfrm>
          <a:prstGeom prst="rect">
            <a:avLst/>
          </a:prstGeom>
        </p:spPr>
        <p:txBody>
          <a:bodyPr>
            <a:normAutofit lnSpcReduction="10000"/>
          </a:bodyPr>
          <a:lstStyle/>
          <a:p>
            <a:pPr marL="116706" indent="-116706" algn="l" defTabSz="886968">
              <a:spcBef>
                <a:spcPts val="0"/>
              </a:spcBef>
              <a:buSzPct val="100000"/>
              <a:buChar char="•"/>
              <a:defRPr sz="1164" b="1">
                <a:solidFill>
                  <a:srgbClr val="FFFFFF"/>
                </a:solidFill>
                <a:latin typeface="Helvetica Neue"/>
                <a:ea typeface="Helvetica Neue"/>
                <a:cs typeface="Helvetica Neue"/>
                <a:sym typeface="Helvetica Neue"/>
              </a:defRPr>
            </a:pPr>
            <a:r>
              <a:rPr dirty="0"/>
              <a:t>De </a:t>
            </a:r>
            <a:r>
              <a:rPr dirty="0" err="1"/>
              <a:t>toekomst</a:t>
            </a:r>
            <a:r>
              <a:rPr dirty="0"/>
              <a:t> van de democratie</a:t>
            </a:r>
            <a:r>
              <a:rPr lang="nl-NL" dirty="0"/>
              <a:t>.</a:t>
            </a:r>
            <a:r>
              <a:rPr b="0" dirty="0"/>
              <a:t> </a:t>
            </a:r>
            <a:r>
              <a:rPr lang="nl-NL" b="0" dirty="0"/>
              <a:t>S</a:t>
            </a:r>
            <a:r>
              <a:rPr b="0" dirty="0"/>
              <a:t>amen </a:t>
            </a:r>
            <a:r>
              <a:rPr b="0" dirty="0" err="1"/>
              <a:t>leven</a:t>
            </a:r>
            <a:r>
              <a:rPr b="0" dirty="0"/>
              <a:t> </a:t>
            </a:r>
            <a:r>
              <a:rPr b="0" dirty="0" err="1"/>
              <a:t>gaat</a:t>
            </a:r>
            <a:r>
              <a:rPr b="0" dirty="0"/>
              <a:t> </a:t>
            </a:r>
            <a:r>
              <a:rPr b="0" dirty="0" err="1"/>
              <a:t>niet</a:t>
            </a:r>
            <a:r>
              <a:rPr b="0" dirty="0"/>
              <a:t> </a:t>
            </a:r>
            <a:r>
              <a:rPr b="0" dirty="0" err="1"/>
              <a:t>vanzelf</a:t>
            </a:r>
            <a:r>
              <a:rPr b="0" dirty="0"/>
              <a:t>. </a:t>
            </a:r>
            <a:r>
              <a:rPr b="0" dirty="0" err="1"/>
              <a:t>Polarisatie</a:t>
            </a:r>
            <a:r>
              <a:rPr b="0" dirty="0"/>
              <a:t> </a:t>
            </a:r>
            <a:r>
              <a:rPr b="0" dirty="0" err="1"/>
              <a:t>neemt</a:t>
            </a:r>
            <a:r>
              <a:rPr b="0" dirty="0"/>
              <a:t> toe, </a:t>
            </a:r>
            <a:r>
              <a:rPr b="0" dirty="0" err="1"/>
              <a:t>democrati</a:t>
            </a:r>
            <a:r>
              <a:rPr lang="nl-NL" b="0" dirty="0"/>
              <a:t>e</a:t>
            </a:r>
            <a:r>
              <a:rPr b="0" dirty="0"/>
              <a:t> </a:t>
            </a:r>
            <a:r>
              <a:rPr b="0" dirty="0" err="1"/>
              <a:t>onder</a:t>
            </a:r>
            <a:r>
              <a:rPr b="0" dirty="0"/>
              <a:t> </a:t>
            </a:r>
            <a:r>
              <a:rPr b="0" dirty="0" err="1"/>
              <a:t>druk</a:t>
            </a:r>
            <a:r>
              <a:rPr b="0" dirty="0"/>
              <a:t>.</a:t>
            </a:r>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dirty="0"/>
              <a:t>Tijd voor </a:t>
            </a:r>
            <a:r>
              <a:rPr dirty="0" err="1"/>
              <a:t>elkaar</a:t>
            </a:r>
            <a:r>
              <a:rPr dirty="0"/>
              <a:t> en voor </a:t>
            </a:r>
            <a:r>
              <a:rPr dirty="0" err="1"/>
              <a:t>jezelf</a:t>
            </a:r>
            <a:r>
              <a:rPr lang="nl-NL" dirty="0"/>
              <a:t>.</a:t>
            </a:r>
            <a:r>
              <a:rPr b="0" dirty="0"/>
              <a:t> </a:t>
            </a:r>
            <a:r>
              <a:rPr lang="nl-NL" b="0" dirty="0"/>
              <a:t>N</a:t>
            </a:r>
            <a:r>
              <a:rPr b="0" dirty="0" err="1"/>
              <a:t>iet</a:t>
            </a:r>
            <a:r>
              <a:rPr b="0" dirty="0"/>
              <a:t> rat race en </a:t>
            </a:r>
            <a:r>
              <a:rPr b="0" dirty="0" err="1"/>
              <a:t>prestatiedr</a:t>
            </a:r>
            <a:r>
              <a:rPr lang="nl-NL" b="0" dirty="0"/>
              <a:t>uk</a:t>
            </a:r>
            <a:r>
              <a:rPr b="0" dirty="0"/>
              <a:t> </a:t>
            </a:r>
            <a:r>
              <a:rPr b="0" dirty="0" err="1"/>
              <a:t>maar</a:t>
            </a:r>
            <a:r>
              <a:rPr b="0" dirty="0"/>
              <a:t> </a:t>
            </a:r>
            <a:r>
              <a:rPr b="0" dirty="0" err="1"/>
              <a:t>een</a:t>
            </a:r>
            <a:r>
              <a:rPr b="0" dirty="0"/>
              <a:t> </a:t>
            </a:r>
            <a:r>
              <a:rPr b="0" dirty="0" err="1"/>
              <a:t>goed</a:t>
            </a:r>
            <a:r>
              <a:rPr b="0" dirty="0"/>
              <a:t> </a:t>
            </a:r>
            <a:r>
              <a:rPr b="0" dirty="0" err="1"/>
              <a:t>leven</a:t>
            </a:r>
            <a:r>
              <a:rPr b="0" dirty="0"/>
              <a:t>, </a:t>
            </a:r>
            <a:r>
              <a:rPr b="0" dirty="0" err="1"/>
              <a:t>ontspannen</a:t>
            </a:r>
            <a:r>
              <a:rPr b="0" dirty="0"/>
              <a:t>, met </a:t>
            </a:r>
            <a:r>
              <a:rPr b="0" dirty="0" err="1"/>
              <a:t>tijd</a:t>
            </a:r>
            <a:r>
              <a:rPr b="0" dirty="0"/>
              <a:t> voor </a:t>
            </a:r>
            <a:r>
              <a:rPr b="0" dirty="0" err="1"/>
              <a:t>privé</a:t>
            </a:r>
            <a:endParaRPr b="0" dirty="0"/>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dirty="0"/>
              <a:t>Homo Deus</a:t>
            </a:r>
            <a:r>
              <a:rPr lang="nl-NL" dirty="0"/>
              <a:t>.</a:t>
            </a:r>
            <a:r>
              <a:rPr b="0" dirty="0"/>
              <a:t> </a:t>
            </a:r>
            <a:r>
              <a:rPr lang="nl-NL" b="0" dirty="0"/>
              <a:t>D</a:t>
            </a:r>
            <a:r>
              <a:rPr b="0" dirty="0" err="1"/>
              <a:t>igitalisering</a:t>
            </a:r>
            <a:r>
              <a:rPr b="0" dirty="0"/>
              <a:t>, </a:t>
            </a:r>
            <a:r>
              <a:rPr b="0" dirty="0" err="1"/>
              <a:t>kunstmatige</a:t>
            </a:r>
            <a:r>
              <a:rPr b="0" dirty="0"/>
              <a:t> </a:t>
            </a:r>
            <a:r>
              <a:rPr b="0" dirty="0" err="1"/>
              <a:t>intelligentie</a:t>
            </a:r>
            <a:r>
              <a:rPr b="0" dirty="0"/>
              <a:t> en </a:t>
            </a:r>
            <a:r>
              <a:rPr b="0" dirty="0" err="1"/>
              <a:t>genetische</a:t>
            </a:r>
            <a:r>
              <a:rPr b="0" dirty="0"/>
              <a:t> technologie </a:t>
            </a:r>
            <a:r>
              <a:rPr b="0" dirty="0" err="1"/>
              <a:t>zorgen</a:t>
            </a:r>
            <a:r>
              <a:rPr b="0" dirty="0"/>
              <a:t> voor nieuwe </a:t>
            </a:r>
            <a:r>
              <a:rPr b="0" dirty="0" err="1"/>
              <a:t>kansen</a:t>
            </a:r>
            <a:r>
              <a:rPr b="0" dirty="0"/>
              <a:t>, </a:t>
            </a:r>
            <a:r>
              <a:rPr b="0" dirty="0" err="1"/>
              <a:t>maar</a:t>
            </a:r>
            <a:r>
              <a:rPr b="0" dirty="0"/>
              <a:t> </a:t>
            </a:r>
            <a:r>
              <a:rPr b="0" dirty="0" err="1"/>
              <a:t>schreeuwen</a:t>
            </a:r>
            <a:r>
              <a:rPr b="0" dirty="0"/>
              <a:t> </a:t>
            </a:r>
            <a:r>
              <a:rPr b="0" dirty="0" err="1"/>
              <a:t>om</a:t>
            </a:r>
            <a:r>
              <a:rPr b="0" dirty="0"/>
              <a:t> </a:t>
            </a:r>
            <a:r>
              <a:rPr b="0" dirty="0" err="1"/>
              <a:t>visie</a:t>
            </a:r>
            <a:r>
              <a:rPr b="0" dirty="0"/>
              <a:t> en </a:t>
            </a:r>
            <a:r>
              <a:rPr b="0" dirty="0" err="1"/>
              <a:t>regulering</a:t>
            </a:r>
            <a:r>
              <a:rPr b="0" dirty="0"/>
              <a:t> door de politiek</a:t>
            </a:r>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dirty="0" err="1"/>
              <a:t>Toekomst</a:t>
            </a:r>
            <a:r>
              <a:rPr dirty="0"/>
              <a:t> van de </a:t>
            </a:r>
            <a:r>
              <a:rPr dirty="0" err="1"/>
              <a:t>zorg</a:t>
            </a:r>
            <a:r>
              <a:rPr lang="nl-NL" dirty="0"/>
              <a:t>.</a:t>
            </a:r>
            <a:r>
              <a:rPr dirty="0"/>
              <a:t> </a:t>
            </a:r>
            <a:r>
              <a:rPr lang="nl-NL" b="0" dirty="0"/>
              <a:t>L</a:t>
            </a:r>
            <a:r>
              <a:rPr b="0" dirty="0" err="1"/>
              <a:t>iefdevolle</a:t>
            </a:r>
            <a:r>
              <a:rPr b="0" dirty="0"/>
              <a:t> </a:t>
            </a:r>
            <a:r>
              <a:rPr b="0" dirty="0" err="1"/>
              <a:t>zorg</a:t>
            </a:r>
            <a:r>
              <a:rPr b="0" dirty="0"/>
              <a:t> met </a:t>
            </a:r>
            <a:r>
              <a:rPr b="0" dirty="0" err="1"/>
              <a:t>aandacht</a:t>
            </a:r>
            <a:r>
              <a:rPr b="0" dirty="0"/>
              <a:t> van </a:t>
            </a:r>
            <a:r>
              <a:rPr b="0" dirty="0" err="1"/>
              <a:t>voldoende</a:t>
            </a:r>
            <a:r>
              <a:rPr b="0" dirty="0"/>
              <a:t> </a:t>
            </a:r>
            <a:r>
              <a:rPr b="0" dirty="0" err="1"/>
              <a:t>gekwalificeerde</a:t>
            </a:r>
            <a:r>
              <a:rPr b="0" dirty="0"/>
              <a:t> </a:t>
            </a:r>
            <a:r>
              <a:rPr b="0" dirty="0" err="1"/>
              <a:t>mensen</a:t>
            </a:r>
            <a:r>
              <a:rPr b="0" dirty="0"/>
              <a:t>, </a:t>
            </a:r>
            <a:r>
              <a:rPr b="0" dirty="0" err="1"/>
              <a:t>tal</a:t>
            </a:r>
            <a:r>
              <a:rPr b="0" dirty="0"/>
              <a:t> van </a:t>
            </a:r>
            <a:r>
              <a:rPr b="0" dirty="0" err="1"/>
              <a:t>technologische</a:t>
            </a:r>
            <a:r>
              <a:rPr b="0" dirty="0"/>
              <a:t> </a:t>
            </a:r>
            <a:r>
              <a:rPr b="0" dirty="0" err="1"/>
              <a:t>mogelijkheden</a:t>
            </a:r>
            <a:r>
              <a:rPr b="0" dirty="0"/>
              <a:t> en </a:t>
            </a:r>
            <a:r>
              <a:rPr b="0" dirty="0" err="1"/>
              <a:t>een</a:t>
            </a:r>
            <a:r>
              <a:rPr b="0" dirty="0"/>
              <a:t> </a:t>
            </a:r>
            <a:r>
              <a:rPr b="0" dirty="0" err="1"/>
              <a:t>levensgroot</a:t>
            </a:r>
            <a:r>
              <a:rPr b="0" dirty="0"/>
              <a:t> </a:t>
            </a:r>
            <a:r>
              <a:rPr b="0" dirty="0" err="1"/>
              <a:t>betaalbaarheidsvraagstuk</a:t>
            </a:r>
            <a:endParaRPr b="0" dirty="0"/>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dirty="0" err="1"/>
              <a:t>Een</a:t>
            </a:r>
            <a:r>
              <a:rPr dirty="0"/>
              <a:t> </a:t>
            </a:r>
            <a:r>
              <a:rPr dirty="0" err="1"/>
              <a:t>gezonde</a:t>
            </a:r>
            <a:r>
              <a:rPr dirty="0"/>
              <a:t> </a:t>
            </a:r>
            <a:r>
              <a:rPr dirty="0" err="1"/>
              <a:t>leefomgeving</a:t>
            </a:r>
            <a:r>
              <a:rPr b="0" dirty="0"/>
              <a:t> voor </a:t>
            </a:r>
            <a:r>
              <a:rPr b="0" dirty="0" err="1"/>
              <a:t>onze</a:t>
            </a:r>
            <a:r>
              <a:rPr b="0" dirty="0"/>
              <a:t> </a:t>
            </a:r>
            <a:r>
              <a:rPr b="0" dirty="0" err="1"/>
              <a:t>kinderen</a:t>
            </a:r>
            <a:r>
              <a:rPr b="0" dirty="0"/>
              <a:t>: </a:t>
            </a:r>
            <a:r>
              <a:rPr b="0" dirty="0" err="1"/>
              <a:t>voedsel</a:t>
            </a:r>
            <a:r>
              <a:rPr b="0" dirty="0"/>
              <a:t>, </a:t>
            </a:r>
            <a:r>
              <a:rPr b="0" dirty="0" err="1"/>
              <a:t>energie</a:t>
            </a:r>
            <a:r>
              <a:rPr b="0" dirty="0"/>
              <a:t>, </a:t>
            </a:r>
            <a:r>
              <a:rPr b="0" dirty="0" err="1"/>
              <a:t>klimaat</a:t>
            </a:r>
            <a:r>
              <a:rPr b="0" dirty="0"/>
              <a:t>, </a:t>
            </a:r>
            <a:r>
              <a:rPr b="0" dirty="0" err="1"/>
              <a:t>vervuiling</a:t>
            </a:r>
            <a:r>
              <a:rPr b="0" dirty="0"/>
              <a:t>, </a:t>
            </a:r>
            <a:r>
              <a:rPr b="0" dirty="0" err="1"/>
              <a:t>mobiliteit</a:t>
            </a:r>
            <a:r>
              <a:rPr b="0" dirty="0"/>
              <a:t> van de </a:t>
            </a:r>
            <a:r>
              <a:rPr b="0" dirty="0" err="1"/>
              <a:t>toekomst</a:t>
            </a:r>
            <a:endParaRPr b="0" dirty="0"/>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dirty="0" err="1"/>
              <a:t>Een</a:t>
            </a:r>
            <a:r>
              <a:rPr dirty="0"/>
              <a:t> nieuwe economie</a:t>
            </a:r>
            <a:r>
              <a:rPr lang="nl-NL" dirty="0"/>
              <a:t>.</a:t>
            </a:r>
            <a:r>
              <a:rPr b="0" dirty="0"/>
              <a:t> </a:t>
            </a:r>
            <a:r>
              <a:rPr lang="nl-NL" b="0" dirty="0"/>
              <a:t>Een maatschappelijk gedreven economie, gebaseerd op daadwerkelijke waardecreatie en niet langer voor een financieel gedreven economie. Kortom </a:t>
            </a:r>
            <a:r>
              <a:rPr b="0" dirty="0" err="1"/>
              <a:t>niet</a:t>
            </a:r>
            <a:r>
              <a:rPr b="0" dirty="0"/>
              <a:t> </a:t>
            </a:r>
            <a:r>
              <a:rPr b="0" dirty="0" err="1"/>
              <a:t>winst</a:t>
            </a:r>
            <a:r>
              <a:rPr b="0" dirty="0"/>
              <a:t> </a:t>
            </a:r>
            <a:r>
              <a:rPr b="0" dirty="0" err="1"/>
              <a:t>maar</a:t>
            </a:r>
            <a:r>
              <a:rPr b="0" dirty="0"/>
              <a:t> </a:t>
            </a:r>
            <a:r>
              <a:rPr b="0" dirty="0" err="1"/>
              <a:t>waarde</a:t>
            </a:r>
            <a:r>
              <a:rPr b="0" dirty="0"/>
              <a:t>, </a:t>
            </a:r>
            <a:r>
              <a:rPr b="0" dirty="0" err="1"/>
              <a:t>niet</a:t>
            </a:r>
            <a:r>
              <a:rPr b="0" dirty="0"/>
              <a:t> </a:t>
            </a:r>
            <a:r>
              <a:rPr b="0" dirty="0" err="1"/>
              <a:t>markt</a:t>
            </a:r>
            <a:r>
              <a:rPr b="0" dirty="0"/>
              <a:t> </a:t>
            </a:r>
            <a:r>
              <a:rPr b="0" dirty="0" err="1"/>
              <a:t>maar</a:t>
            </a:r>
            <a:r>
              <a:rPr b="0" dirty="0"/>
              <a:t> </a:t>
            </a:r>
            <a:r>
              <a:rPr b="0" dirty="0" err="1"/>
              <a:t>maatschappij</a:t>
            </a:r>
            <a:r>
              <a:rPr lang="nl-NL" b="0" dirty="0"/>
              <a:t> en een herwaardering van het belang van maatschappelijke sectoren</a:t>
            </a:r>
            <a:endParaRPr b="0" dirty="0"/>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dirty="0"/>
              <a:t>De </a:t>
            </a:r>
            <a:r>
              <a:rPr dirty="0" err="1"/>
              <a:t>toekomst</a:t>
            </a:r>
            <a:r>
              <a:rPr dirty="0"/>
              <a:t> van de open, diverse </a:t>
            </a:r>
            <a:r>
              <a:rPr dirty="0" err="1"/>
              <a:t>samenleving</a:t>
            </a:r>
            <a:r>
              <a:rPr lang="nl-NL" dirty="0"/>
              <a:t>.</a:t>
            </a:r>
            <a:r>
              <a:rPr b="0" dirty="0"/>
              <a:t> </a:t>
            </a:r>
            <a:r>
              <a:rPr lang="nl-NL" b="0" dirty="0"/>
              <a:t>E</a:t>
            </a:r>
            <a:r>
              <a:rPr b="0" dirty="0"/>
              <a:t>en </a:t>
            </a:r>
            <a:r>
              <a:rPr b="0" dirty="0" err="1"/>
              <a:t>duurzaam</a:t>
            </a:r>
            <a:r>
              <a:rPr b="0" dirty="0"/>
              <a:t> </a:t>
            </a:r>
            <a:r>
              <a:rPr b="0" dirty="0" err="1"/>
              <a:t>migratiebeleid</a:t>
            </a:r>
            <a:r>
              <a:rPr b="0" dirty="0"/>
              <a:t>, </a:t>
            </a:r>
            <a:r>
              <a:rPr b="0" dirty="0" err="1"/>
              <a:t>verbondenheid</a:t>
            </a:r>
            <a:r>
              <a:rPr b="0" dirty="0"/>
              <a:t> in </a:t>
            </a:r>
            <a:r>
              <a:rPr b="0" dirty="0" err="1"/>
              <a:t>een</a:t>
            </a:r>
            <a:r>
              <a:rPr b="0" dirty="0"/>
              <a:t> diverse </a:t>
            </a:r>
            <a:r>
              <a:rPr b="0" dirty="0" err="1"/>
              <a:t>samenleving</a:t>
            </a:r>
            <a:r>
              <a:rPr b="0" dirty="0"/>
              <a:t>, </a:t>
            </a:r>
            <a:r>
              <a:rPr b="0" dirty="0" err="1"/>
              <a:t>solidariteit</a:t>
            </a:r>
            <a:r>
              <a:rPr b="0" dirty="0"/>
              <a:t> in </a:t>
            </a:r>
            <a:r>
              <a:rPr b="0" dirty="0" err="1"/>
              <a:t>een</a:t>
            </a:r>
            <a:r>
              <a:rPr b="0" dirty="0"/>
              <a:t> open </a:t>
            </a:r>
            <a:r>
              <a:rPr b="0" dirty="0" err="1"/>
              <a:t>samenleving</a:t>
            </a:r>
            <a:r>
              <a:rPr b="0" dirty="0"/>
              <a:t>, </a:t>
            </a:r>
            <a:r>
              <a:rPr lang="nl-NL" b="0" dirty="0"/>
              <a:t>de rol van i</a:t>
            </a:r>
            <a:r>
              <a:rPr b="0" dirty="0" err="1"/>
              <a:t>dentiteit</a:t>
            </a:r>
            <a:r>
              <a:rPr b="0" dirty="0"/>
              <a:t>?</a:t>
            </a:r>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dirty="0" err="1"/>
              <a:t>Eerlijk</a:t>
            </a:r>
            <a:r>
              <a:rPr dirty="0"/>
              <a:t> </a:t>
            </a:r>
            <a:r>
              <a:rPr dirty="0" err="1"/>
              <a:t>wonen</a:t>
            </a:r>
            <a:r>
              <a:rPr lang="nl-NL" dirty="0"/>
              <a:t>.</a:t>
            </a:r>
            <a:r>
              <a:rPr b="0" dirty="0"/>
              <a:t> </a:t>
            </a:r>
            <a:r>
              <a:rPr lang="nl-NL" b="0" dirty="0"/>
              <a:t>E</a:t>
            </a:r>
            <a:r>
              <a:rPr b="0" dirty="0"/>
              <a:t>en </a:t>
            </a:r>
            <a:r>
              <a:rPr b="0" dirty="0" err="1"/>
              <a:t>betaalbare</a:t>
            </a:r>
            <a:r>
              <a:rPr b="0" dirty="0"/>
              <a:t> </a:t>
            </a:r>
            <a:r>
              <a:rPr b="0" dirty="0" err="1"/>
              <a:t>woning</a:t>
            </a:r>
            <a:r>
              <a:rPr b="0" dirty="0"/>
              <a:t> voor </a:t>
            </a:r>
            <a:r>
              <a:rPr b="0" dirty="0" err="1"/>
              <a:t>iedereen</a:t>
            </a:r>
            <a:r>
              <a:rPr b="0" dirty="0"/>
              <a:t>, </a:t>
            </a:r>
            <a:r>
              <a:rPr b="0" dirty="0" err="1"/>
              <a:t>vermogensopbouw</a:t>
            </a:r>
            <a:r>
              <a:rPr b="0" dirty="0"/>
              <a:t> </a:t>
            </a:r>
            <a:r>
              <a:rPr b="0" dirty="0" err="1"/>
              <a:t>weer</a:t>
            </a:r>
            <a:r>
              <a:rPr b="0" dirty="0"/>
              <a:t> voor </a:t>
            </a:r>
            <a:r>
              <a:rPr b="0" dirty="0" err="1"/>
              <a:t>iedereen</a:t>
            </a:r>
            <a:r>
              <a:rPr b="0" dirty="0"/>
              <a:t> </a:t>
            </a:r>
            <a:r>
              <a:rPr b="0" dirty="0" err="1"/>
              <a:t>bereikbaar</a:t>
            </a:r>
            <a:r>
              <a:rPr lang="nl-NL" dirty="0"/>
              <a:t>, </a:t>
            </a:r>
            <a:r>
              <a:rPr b="0" dirty="0" err="1"/>
              <a:t>veilig</a:t>
            </a:r>
            <a:r>
              <a:rPr b="0" dirty="0"/>
              <a:t> en </a:t>
            </a:r>
            <a:r>
              <a:rPr b="0" dirty="0" err="1"/>
              <a:t>prettig</a:t>
            </a:r>
            <a:r>
              <a:rPr b="0" dirty="0"/>
              <a:t> </a:t>
            </a:r>
            <a:r>
              <a:rPr b="0" dirty="0" err="1"/>
              <a:t>wonen</a:t>
            </a:r>
            <a:r>
              <a:rPr b="0" dirty="0"/>
              <a:t> </a:t>
            </a:r>
            <a:r>
              <a:rPr lang="nl-NL" b="0" dirty="0"/>
              <a:t>als</a:t>
            </a:r>
            <a:r>
              <a:rPr b="0" dirty="0"/>
              <a:t> </a:t>
            </a:r>
            <a:r>
              <a:rPr b="0" dirty="0" err="1"/>
              <a:t>grondrecht</a:t>
            </a:r>
            <a:r>
              <a:rPr lang="nl-NL" b="0" dirty="0"/>
              <a:t> voor alle Nederlanders</a:t>
            </a:r>
            <a:endParaRPr lang="nl-NL" dirty="0"/>
          </a:p>
          <a:p>
            <a:pPr marL="116706" indent="-116706" algn="l" defTabSz="886968">
              <a:spcBef>
                <a:spcPts val="700"/>
              </a:spcBef>
              <a:buSzPct val="100000"/>
              <a:buChar char="•"/>
              <a:defRPr sz="1164" b="1">
                <a:solidFill>
                  <a:srgbClr val="FFFFFF"/>
                </a:solidFill>
                <a:latin typeface="Helvetica Neue"/>
                <a:ea typeface="Helvetica Neue"/>
                <a:cs typeface="Helvetica Neue"/>
                <a:sym typeface="Helvetica Neue"/>
              </a:defRPr>
            </a:pPr>
            <a:r>
              <a:rPr lang="nl-NL" dirty="0"/>
              <a:t>Onderwijs voor de toekomst. </a:t>
            </a:r>
            <a:r>
              <a:rPr lang="nl-NL" b="0" dirty="0"/>
              <a:t>Onderwijs waarin ieder kind zijn talent kan ontdekken, ontplooien en ontwikkelen in een samenleving die alle talenten waardeert. Voorkomen dat het ontaardt in de eerste fase van een levenslange wedstrijd met winnaars en verliezers. Het recht om je hele leven te blijven leren.</a:t>
            </a:r>
            <a:endParaRPr lang="nl-NL" dirty="0"/>
          </a:p>
        </p:txBody>
      </p:sp>
      <p:pic>
        <p:nvPicPr>
          <p:cNvPr id="399"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93"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Inhoud: Ontwikkel de toekomstagenda</a:t>
            </a:r>
            <a:endParaRPr i="1" dirty="0"/>
          </a:p>
        </p:txBody>
      </p:sp>
      <p:sp>
        <p:nvSpPr>
          <p:cNvPr id="394" name="Google Shape;183;p38"/>
          <p:cNvSpPr txBox="1">
            <a:spLocks noGrp="1"/>
          </p:cNvSpPr>
          <p:nvPr>
            <p:ph type="body" idx="1"/>
          </p:nvPr>
        </p:nvSpPr>
        <p:spPr>
          <a:xfrm>
            <a:off x="628650" y="1488326"/>
            <a:ext cx="7886700" cy="3263504"/>
          </a:xfrm>
          <a:prstGeom prst="rect">
            <a:avLst/>
          </a:prstGeom>
        </p:spPr>
        <p:txBody>
          <a:bodyPr/>
          <a:lstStyle/>
          <a:p>
            <a:pPr marL="110289" indent="-110289" algn="l">
              <a:spcBef>
                <a:spcPts val="0"/>
              </a:spcBef>
              <a:buSzPct val="100000"/>
              <a:buChar char="•"/>
              <a:defRPr sz="1200">
                <a:solidFill>
                  <a:srgbClr val="FFFFFF"/>
                </a:solidFill>
                <a:latin typeface="Helvetica Neue"/>
                <a:ea typeface="Helvetica Neue"/>
                <a:cs typeface="Helvetica Neue"/>
                <a:sym typeface="Helvetica Neue"/>
              </a:defRPr>
            </a:pPr>
            <a:r>
              <a:rPr dirty="0" err="1"/>
              <a:t>Progressief</a:t>
            </a:r>
            <a:r>
              <a:rPr dirty="0"/>
              <a:t> </a:t>
            </a:r>
            <a:r>
              <a:rPr dirty="0" err="1"/>
              <a:t>betekent</a:t>
            </a:r>
            <a:r>
              <a:rPr dirty="0"/>
              <a:t> </a:t>
            </a:r>
            <a:r>
              <a:rPr dirty="0" err="1"/>
              <a:t>ook</a:t>
            </a:r>
            <a:r>
              <a:rPr dirty="0"/>
              <a:t> meer </a:t>
            </a:r>
            <a:r>
              <a:rPr dirty="0" err="1"/>
              <a:t>toekomstgericht</a:t>
            </a:r>
            <a:r>
              <a:rPr dirty="0"/>
              <a:t>. Dat </a:t>
            </a:r>
            <a:r>
              <a:rPr dirty="0" err="1"/>
              <a:t>kan</a:t>
            </a:r>
            <a:r>
              <a:rPr dirty="0"/>
              <a:t> door </a:t>
            </a:r>
            <a:r>
              <a:rPr dirty="0" err="1"/>
              <a:t>zichtbaar</a:t>
            </a:r>
            <a:r>
              <a:rPr dirty="0"/>
              <a:t> en </a:t>
            </a:r>
            <a:r>
              <a:rPr dirty="0" err="1"/>
              <a:t>herkenbaar</a:t>
            </a:r>
            <a:r>
              <a:rPr dirty="0"/>
              <a:t> met de </a:t>
            </a:r>
            <a:r>
              <a:rPr dirty="0" err="1"/>
              <a:t>toekomst</a:t>
            </a:r>
            <a:r>
              <a:rPr dirty="0"/>
              <a:t> </a:t>
            </a:r>
            <a:r>
              <a:rPr dirty="0" err="1"/>
              <a:t>bezig</a:t>
            </a:r>
            <a:r>
              <a:rPr dirty="0"/>
              <a:t> te </a:t>
            </a:r>
            <a:r>
              <a:rPr dirty="0" err="1"/>
              <a:t>zijn</a:t>
            </a:r>
            <a:r>
              <a:rPr dirty="0"/>
              <a:t>.</a:t>
            </a:r>
          </a:p>
          <a:p>
            <a:pPr marL="110289" indent="-110289" algn="l">
              <a:buSzPct val="100000"/>
              <a:buChar char="•"/>
              <a:defRPr sz="1200">
                <a:solidFill>
                  <a:srgbClr val="FFFFFF"/>
                </a:solidFill>
                <a:latin typeface="Helvetica Neue"/>
                <a:ea typeface="Helvetica Neue"/>
                <a:cs typeface="Helvetica Neue"/>
                <a:sym typeface="Helvetica Neue"/>
              </a:defRPr>
            </a:pPr>
            <a:r>
              <a:rPr lang="nl-NL" dirty="0"/>
              <a:t>Start in elk geval op de genoemde thema’s </a:t>
            </a:r>
            <a:r>
              <a:rPr lang="nl-NL" b="1" dirty="0"/>
              <a:t>toekomstverkenningen</a:t>
            </a:r>
            <a:r>
              <a:rPr lang="nl-NL" dirty="0"/>
              <a:t> met een </a:t>
            </a:r>
            <a:r>
              <a:rPr lang="nl-NL" b="1" dirty="0"/>
              <a:t>toekomstteam</a:t>
            </a:r>
            <a:r>
              <a:rPr lang="nl-NL" dirty="0"/>
              <a:t>: een team bestaande uit een Kamerlid, een SOT- en/of WBS-medewerker en 5-10 vrijwillige experts (leden en sympathisanten).</a:t>
            </a:r>
          </a:p>
          <a:p>
            <a:pPr marL="110289" indent="-110289" algn="l">
              <a:buSzPct val="100000"/>
              <a:buChar char="•"/>
              <a:defRPr sz="1200">
                <a:solidFill>
                  <a:srgbClr val="FFFFFF"/>
                </a:solidFill>
                <a:latin typeface="Helvetica Neue"/>
                <a:ea typeface="Helvetica Neue"/>
                <a:cs typeface="Helvetica Neue"/>
                <a:sym typeface="Helvetica Neue"/>
              </a:defRPr>
            </a:pPr>
            <a:r>
              <a:rPr lang="nl-NL" dirty="0"/>
              <a:t>De ambitie is om te </a:t>
            </a:r>
            <a:r>
              <a:rPr lang="nl-NL" b="1" dirty="0"/>
              <a:t>agenderen</a:t>
            </a:r>
            <a:r>
              <a:rPr lang="nl-NL" dirty="0"/>
              <a:t> (problematiseren), visie te ontwikkelen en uiteindelijk een toekomstplan te presenteren.</a:t>
            </a:r>
            <a:endParaRPr dirty="0"/>
          </a:p>
          <a:p>
            <a:pPr marL="110289" indent="-110289" algn="l">
              <a:buSzPct val="100000"/>
              <a:buChar char="•"/>
              <a:defRPr sz="1200">
                <a:solidFill>
                  <a:srgbClr val="FFFFFF"/>
                </a:solidFill>
                <a:latin typeface="Helvetica Neue"/>
                <a:ea typeface="Helvetica Neue"/>
                <a:cs typeface="Helvetica Neue"/>
                <a:sym typeface="Helvetica Neue"/>
              </a:defRPr>
            </a:pPr>
            <a:r>
              <a:rPr lang="nl-NL" dirty="0"/>
              <a:t>Suggestie: o</a:t>
            </a:r>
            <a:r>
              <a:rPr dirty="0" err="1"/>
              <a:t>rganiseer</a:t>
            </a:r>
            <a:r>
              <a:rPr dirty="0"/>
              <a:t> </a:t>
            </a:r>
            <a:r>
              <a:rPr lang="nl-NL" dirty="0"/>
              <a:t>elk jaar </a:t>
            </a:r>
            <a:r>
              <a:rPr dirty="0" err="1"/>
              <a:t>een</a:t>
            </a:r>
            <a:r>
              <a:rPr dirty="0"/>
              <a:t> </a:t>
            </a:r>
            <a:r>
              <a:rPr dirty="0" err="1"/>
              <a:t>toekomstfestival</a:t>
            </a:r>
            <a:r>
              <a:rPr dirty="0"/>
              <a:t> met </a:t>
            </a:r>
            <a:r>
              <a:rPr dirty="0" err="1"/>
              <a:t>inspirerende</a:t>
            </a:r>
            <a:r>
              <a:rPr dirty="0"/>
              <a:t> </a:t>
            </a:r>
            <a:r>
              <a:rPr dirty="0" err="1"/>
              <a:t>sprekers</a:t>
            </a:r>
            <a:r>
              <a:rPr dirty="0"/>
              <a:t>, </a:t>
            </a:r>
            <a:r>
              <a:rPr dirty="0" err="1"/>
              <a:t>discussies</a:t>
            </a:r>
            <a:r>
              <a:rPr dirty="0"/>
              <a:t> over </a:t>
            </a:r>
            <a:r>
              <a:rPr dirty="0" err="1"/>
              <a:t>verschillende</a:t>
            </a:r>
            <a:r>
              <a:rPr dirty="0"/>
              <a:t> </a:t>
            </a:r>
            <a:r>
              <a:rPr dirty="0" err="1"/>
              <a:t>thema’s</a:t>
            </a:r>
            <a:r>
              <a:rPr dirty="0"/>
              <a:t> en </a:t>
            </a:r>
            <a:r>
              <a:rPr dirty="0" err="1"/>
              <a:t>ontwikkelingen</a:t>
            </a:r>
            <a:r>
              <a:rPr dirty="0"/>
              <a:t> en met </a:t>
            </a:r>
            <a:r>
              <a:rPr dirty="0" err="1"/>
              <a:t>presentatie</a:t>
            </a:r>
            <a:r>
              <a:rPr dirty="0"/>
              <a:t> van </a:t>
            </a:r>
            <a:r>
              <a:rPr dirty="0" err="1"/>
              <a:t>één</a:t>
            </a:r>
            <a:r>
              <a:rPr dirty="0"/>
              <a:t> of meer </a:t>
            </a:r>
            <a:r>
              <a:rPr dirty="0" err="1"/>
              <a:t>toekomstplannen</a:t>
            </a:r>
            <a:r>
              <a:rPr dirty="0"/>
              <a:t>.</a:t>
            </a:r>
          </a:p>
          <a:p>
            <a:pPr marL="110289" indent="-110289" algn="l">
              <a:buSzPct val="100000"/>
              <a:buChar char="•"/>
              <a:defRPr sz="1200">
                <a:solidFill>
                  <a:srgbClr val="FFFFFF"/>
                </a:solidFill>
                <a:latin typeface="Helvetica Neue"/>
                <a:ea typeface="Helvetica Neue"/>
                <a:cs typeface="Helvetica Neue"/>
                <a:sym typeface="Helvetica Neue"/>
              </a:defRPr>
            </a:pPr>
            <a:r>
              <a:rPr dirty="0"/>
              <a:t>Dit </a:t>
            </a:r>
            <a:r>
              <a:rPr dirty="0" err="1"/>
              <a:t>geeft</a:t>
            </a:r>
            <a:r>
              <a:rPr dirty="0"/>
              <a:t> </a:t>
            </a:r>
            <a:r>
              <a:rPr dirty="0" err="1"/>
              <a:t>een</a:t>
            </a:r>
            <a:r>
              <a:rPr dirty="0"/>
              <a:t> </a:t>
            </a:r>
            <a:r>
              <a:rPr dirty="0" err="1"/>
              <a:t>impuls</a:t>
            </a:r>
            <a:r>
              <a:rPr dirty="0"/>
              <a:t>, </a:t>
            </a:r>
            <a:r>
              <a:rPr dirty="0" err="1"/>
              <a:t>Doel</a:t>
            </a:r>
            <a:r>
              <a:rPr dirty="0"/>
              <a:t> is </a:t>
            </a:r>
            <a:r>
              <a:rPr dirty="0" err="1"/>
              <a:t>om</a:t>
            </a:r>
            <a:r>
              <a:rPr dirty="0"/>
              <a:t> </a:t>
            </a:r>
            <a:r>
              <a:rPr dirty="0" err="1"/>
              <a:t>denken</a:t>
            </a:r>
            <a:r>
              <a:rPr dirty="0"/>
              <a:t> </a:t>
            </a:r>
            <a:r>
              <a:rPr dirty="0" err="1"/>
              <a:t>vanuit</a:t>
            </a:r>
            <a:r>
              <a:rPr dirty="0"/>
              <a:t> </a:t>
            </a:r>
            <a:r>
              <a:rPr dirty="0" err="1"/>
              <a:t>toekomstvisie</a:t>
            </a:r>
            <a:r>
              <a:rPr dirty="0"/>
              <a:t> </a:t>
            </a:r>
            <a:r>
              <a:rPr dirty="0" err="1"/>
              <a:t>structureel</a:t>
            </a:r>
            <a:r>
              <a:rPr dirty="0"/>
              <a:t> meer </a:t>
            </a:r>
            <a:r>
              <a:rPr dirty="0" err="1"/>
              <a:t>zichtbaar</a:t>
            </a:r>
            <a:r>
              <a:rPr dirty="0"/>
              <a:t> te </a:t>
            </a:r>
            <a:r>
              <a:rPr dirty="0" err="1"/>
              <a:t>maken</a:t>
            </a:r>
            <a:r>
              <a:rPr dirty="0"/>
              <a:t>.</a:t>
            </a:r>
          </a:p>
        </p:txBody>
      </p:sp>
      <p:pic>
        <p:nvPicPr>
          <p:cNvPr id="395"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01" name="Google Shape;182;p38"/>
          <p:cNvSpPr txBox="1">
            <a:spLocks noGrp="1"/>
          </p:cNvSpPr>
          <p:nvPr>
            <p:ph type="title"/>
          </p:nvPr>
        </p:nvSpPr>
        <p:spPr>
          <a:xfrm>
            <a:off x="628650" y="273844"/>
            <a:ext cx="7886700" cy="994172"/>
          </a:xfrm>
          <a:prstGeom prst="rect">
            <a:avLst/>
          </a:prstGeom>
        </p:spPr>
        <p:txBody>
          <a:bodyPr anchor="ctr">
            <a:normAutofit/>
          </a:bodyPr>
          <a:lstStyle/>
          <a:p>
            <a:pPr defTabSz="877823">
              <a:defRPr sz="2592" b="1" i="1">
                <a:solidFill>
                  <a:srgbClr val="FFFFFF"/>
                </a:solidFill>
                <a:latin typeface="Helvetica Neue"/>
                <a:ea typeface="Helvetica Neue"/>
                <a:cs typeface="Helvetica Neue"/>
                <a:sym typeface="Helvetica Neue"/>
              </a:defRPr>
            </a:pPr>
            <a:r>
              <a:rPr lang="nl-NL" sz="2700" i="0" dirty="0"/>
              <a:t>Inhoud:</a:t>
            </a:r>
            <a:br>
              <a:rPr lang="nl-NL" sz="2700" i="0" dirty="0"/>
            </a:br>
            <a:r>
              <a:rPr lang="nl-NL" sz="2700" i="0" dirty="0"/>
              <a:t>voor verbondenheid, tegen verdeeldheid</a:t>
            </a:r>
            <a:endParaRPr sz="2700" dirty="0"/>
          </a:p>
        </p:txBody>
      </p:sp>
      <p:sp>
        <p:nvSpPr>
          <p:cNvPr id="402" name="Google Shape;183;p38"/>
          <p:cNvSpPr txBox="1">
            <a:spLocks noGrp="1"/>
          </p:cNvSpPr>
          <p:nvPr>
            <p:ph type="body" idx="1"/>
          </p:nvPr>
        </p:nvSpPr>
        <p:spPr>
          <a:xfrm>
            <a:off x="628650" y="1471310"/>
            <a:ext cx="7886700" cy="3263505"/>
          </a:xfrm>
          <a:prstGeom prst="rect">
            <a:avLst/>
          </a:prstGeom>
        </p:spPr>
        <p:txBody>
          <a:bodyPr/>
          <a:lstStyle/>
          <a:p>
            <a:pPr marL="120315" indent="-120315" algn="l">
              <a:buSzPct val="100000"/>
              <a:buChar char="•"/>
              <a:defRPr sz="1200">
                <a:solidFill>
                  <a:srgbClr val="FFFFFF"/>
                </a:solidFill>
                <a:latin typeface="Helvetica Neue"/>
                <a:ea typeface="Helvetica Neue"/>
                <a:cs typeface="Helvetica Neue"/>
                <a:sym typeface="Helvetica Neue"/>
              </a:defRPr>
            </a:pPr>
            <a:r>
              <a:rPr dirty="0"/>
              <a:t>We </a:t>
            </a:r>
            <a:r>
              <a:rPr dirty="0" err="1"/>
              <a:t>kiezen</a:t>
            </a:r>
            <a:r>
              <a:rPr dirty="0"/>
              <a:t> voor </a:t>
            </a:r>
            <a:r>
              <a:rPr dirty="0" err="1"/>
              <a:t>verbondenheid</a:t>
            </a:r>
            <a:r>
              <a:rPr dirty="0"/>
              <a:t> in </a:t>
            </a:r>
            <a:r>
              <a:rPr dirty="0" err="1"/>
              <a:t>plaats</a:t>
            </a:r>
            <a:r>
              <a:rPr dirty="0"/>
              <a:t> van </a:t>
            </a:r>
            <a:r>
              <a:rPr dirty="0" err="1"/>
              <a:t>verdeeldheid</a:t>
            </a:r>
            <a:r>
              <a:rPr dirty="0"/>
              <a:t>, </a:t>
            </a:r>
            <a:r>
              <a:rPr dirty="0" err="1"/>
              <a:t>samen</a:t>
            </a:r>
            <a:r>
              <a:rPr dirty="0"/>
              <a:t> sterk in </a:t>
            </a:r>
            <a:r>
              <a:rPr dirty="0" err="1"/>
              <a:t>plaats</a:t>
            </a:r>
            <a:r>
              <a:rPr dirty="0"/>
              <a:t> van </a:t>
            </a:r>
            <a:r>
              <a:rPr dirty="0" err="1"/>
              <a:t>polarisatie</a:t>
            </a:r>
            <a:r>
              <a:rPr dirty="0"/>
              <a:t>, we </a:t>
            </a:r>
            <a:r>
              <a:rPr dirty="0" err="1"/>
              <a:t>maken</a:t>
            </a:r>
            <a:r>
              <a:rPr dirty="0"/>
              <a:t> </a:t>
            </a:r>
            <a:r>
              <a:rPr dirty="0" err="1"/>
              <a:t>verschillen</a:t>
            </a:r>
            <a:r>
              <a:rPr dirty="0"/>
              <a:t> </a:t>
            </a:r>
            <a:r>
              <a:rPr dirty="0" err="1"/>
              <a:t>liever</a:t>
            </a:r>
            <a:r>
              <a:rPr dirty="0"/>
              <a:t> </a:t>
            </a:r>
            <a:r>
              <a:rPr dirty="0" err="1"/>
              <a:t>kleiner</a:t>
            </a:r>
            <a:r>
              <a:rPr dirty="0"/>
              <a:t> dan </a:t>
            </a:r>
            <a:r>
              <a:rPr dirty="0" err="1"/>
              <a:t>groter</a:t>
            </a:r>
            <a:r>
              <a:rPr dirty="0"/>
              <a:t>. </a:t>
            </a:r>
            <a:r>
              <a:rPr dirty="0" err="1"/>
              <a:t>Liever</a:t>
            </a:r>
            <a:r>
              <a:rPr dirty="0"/>
              <a:t> </a:t>
            </a:r>
            <a:r>
              <a:rPr dirty="0" err="1"/>
              <a:t>praten</a:t>
            </a:r>
            <a:r>
              <a:rPr dirty="0"/>
              <a:t> dan </a:t>
            </a:r>
            <a:r>
              <a:rPr dirty="0" err="1"/>
              <a:t>schreeuwen</a:t>
            </a:r>
            <a:r>
              <a:rPr dirty="0"/>
              <a:t>. </a:t>
            </a:r>
            <a:r>
              <a:rPr dirty="0" err="1"/>
              <a:t>Niet</a:t>
            </a:r>
            <a:r>
              <a:rPr dirty="0"/>
              <a:t> </a:t>
            </a:r>
            <a:r>
              <a:rPr dirty="0" err="1"/>
              <a:t>allemaal</a:t>
            </a:r>
            <a:r>
              <a:rPr dirty="0"/>
              <a:t> in </a:t>
            </a:r>
            <a:r>
              <a:rPr dirty="0" err="1"/>
              <a:t>een</a:t>
            </a:r>
            <a:r>
              <a:rPr dirty="0"/>
              <a:t> </a:t>
            </a:r>
            <a:r>
              <a:rPr dirty="0" err="1"/>
              <a:t>eigen</a:t>
            </a:r>
            <a:r>
              <a:rPr dirty="0"/>
              <a:t> </a:t>
            </a:r>
            <a:r>
              <a:rPr dirty="0" err="1"/>
              <a:t>bubbel</a:t>
            </a:r>
            <a:r>
              <a:rPr dirty="0"/>
              <a:t>, </a:t>
            </a:r>
            <a:r>
              <a:rPr dirty="0" err="1"/>
              <a:t>maar</a:t>
            </a:r>
            <a:r>
              <a:rPr dirty="0"/>
              <a:t> </a:t>
            </a:r>
            <a:r>
              <a:rPr dirty="0" err="1"/>
              <a:t>samen</a:t>
            </a:r>
            <a:r>
              <a:rPr dirty="0"/>
              <a:t> Nederland. De </a:t>
            </a:r>
            <a:r>
              <a:rPr dirty="0" err="1"/>
              <a:t>samenleving</a:t>
            </a:r>
            <a:r>
              <a:rPr dirty="0"/>
              <a:t> die </a:t>
            </a:r>
            <a:r>
              <a:rPr dirty="0" err="1"/>
              <a:t>wij</a:t>
            </a:r>
            <a:r>
              <a:rPr dirty="0"/>
              <a:t> voor </a:t>
            </a:r>
            <a:r>
              <a:rPr dirty="0" err="1"/>
              <a:t>ogen</a:t>
            </a:r>
            <a:r>
              <a:rPr dirty="0"/>
              <a:t> </a:t>
            </a:r>
            <a:r>
              <a:rPr dirty="0" err="1"/>
              <a:t>hebben</a:t>
            </a:r>
            <a:r>
              <a:rPr dirty="0"/>
              <a:t>, </a:t>
            </a:r>
            <a:r>
              <a:rPr dirty="0" err="1"/>
              <a:t>weet</a:t>
            </a:r>
            <a:r>
              <a:rPr dirty="0"/>
              <a:t> </a:t>
            </a:r>
            <a:r>
              <a:rPr dirty="0" err="1"/>
              <a:t>verschillen</a:t>
            </a:r>
            <a:r>
              <a:rPr dirty="0"/>
              <a:t> te </a:t>
            </a:r>
            <a:r>
              <a:rPr dirty="0" err="1"/>
              <a:t>overbruggen</a:t>
            </a:r>
            <a:r>
              <a:rPr dirty="0"/>
              <a:t>. </a:t>
            </a:r>
            <a:r>
              <a:rPr dirty="0" err="1"/>
              <a:t>Wij</a:t>
            </a:r>
            <a:r>
              <a:rPr dirty="0"/>
              <a:t> </a:t>
            </a:r>
            <a:r>
              <a:rPr dirty="0" err="1"/>
              <a:t>staan</a:t>
            </a:r>
            <a:r>
              <a:rPr dirty="0"/>
              <a:t> voor </a:t>
            </a:r>
            <a:r>
              <a:rPr dirty="0" err="1"/>
              <a:t>een</a:t>
            </a:r>
            <a:r>
              <a:rPr dirty="0"/>
              <a:t> </a:t>
            </a:r>
            <a:r>
              <a:rPr dirty="0" err="1"/>
              <a:t>samenleving</a:t>
            </a:r>
            <a:r>
              <a:rPr dirty="0"/>
              <a:t> met meer </a:t>
            </a:r>
            <a:r>
              <a:rPr dirty="0" err="1"/>
              <a:t>wij</a:t>
            </a:r>
            <a:r>
              <a:rPr dirty="0"/>
              <a:t>, minder ik. </a:t>
            </a:r>
            <a:r>
              <a:rPr dirty="0" err="1"/>
              <a:t>Daarom</a:t>
            </a:r>
            <a:r>
              <a:rPr dirty="0"/>
              <a:t> </a:t>
            </a:r>
            <a:r>
              <a:rPr dirty="0" err="1"/>
              <a:t>verzetten</a:t>
            </a:r>
            <a:r>
              <a:rPr dirty="0"/>
              <a:t> we ons </a:t>
            </a:r>
            <a:r>
              <a:rPr dirty="0" err="1"/>
              <a:t>ook</a:t>
            </a:r>
            <a:r>
              <a:rPr dirty="0"/>
              <a:t> </a:t>
            </a:r>
            <a:r>
              <a:rPr dirty="0" err="1"/>
              <a:t>tegen</a:t>
            </a:r>
            <a:r>
              <a:rPr dirty="0"/>
              <a:t> </a:t>
            </a:r>
            <a:r>
              <a:rPr dirty="0" err="1"/>
              <a:t>polarisatie</a:t>
            </a:r>
            <a:r>
              <a:rPr dirty="0"/>
              <a:t>, </a:t>
            </a:r>
            <a:r>
              <a:rPr dirty="0" err="1"/>
              <a:t>verdeeldheid</a:t>
            </a:r>
            <a:r>
              <a:rPr dirty="0"/>
              <a:t> en </a:t>
            </a:r>
            <a:r>
              <a:rPr dirty="0" err="1"/>
              <a:t>ongelijke</a:t>
            </a:r>
            <a:r>
              <a:rPr dirty="0"/>
              <a:t> </a:t>
            </a:r>
            <a:r>
              <a:rPr dirty="0" err="1"/>
              <a:t>kansen</a:t>
            </a:r>
            <a:r>
              <a:rPr dirty="0"/>
              <a:t>.</a:t>
            </a: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Verbondenheid is niet alleen inhoudelijk, maar gaat ook over de verbinding in de samenleving tussen mensen met verschillende achtergronden, opleidingsniveaus en inkomens. Die staat sterk onder druk</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Dit raakt de kern van wat de PvdA wil zijn: </a:t>
            </a:r>
            <a:r>
              <a:rPr lang="nl-NL" b="1" dirty="0"/>
              <a:t>een verbindende partij. Advies is om nadrukkelijker en explicieter die thematiek te claimen.</a:t>
            </a:r>
            <a:r>
              <a:rPr lang="nl-NL" dirty="0"/>
              <a:t> Bijvoorbeeld langs de volgende lijnen:</a:t>
            </a:r>
            <a:endParaRPr b="1" dirty="0"/>
          </a:p>
          <a:p>
            <a:pPr marL="171450" lvl="4" indent="-171450" algn="l">
              <a:buSzPct val="100000"/>
              <a:buFont typeface="Wingdings" pitchFamily="2" charset="2"/>
              <a:buChar char="Ø"/>
              <a:defRPr sz="1200">
                <a:solidFill>
                  <a:srgbClr val="FFFFFF"/>
                </a:solidFill>
                <a:latin typeface="Helvetica Neue"/>
                <a:ea typeface="Helvetica Neue"/>
                <a:cs typeface="Helvetica Neue"/>
                <a:sym typeface="Helvetica Neue"/>
              </a:defRPr>
            </a:pPr>
            <a:r>
              <a:rPr dirty="0" err="1"/>
              <a:t>Strijd</a:t>
            </a:r>
            <a:r>
              <a:rPr dirty="0"/>
              <a:t> </a:t>
            </a:r>
            <a:r>
              <a:rPr dirty="0" err="1"/>
              <a:t>tegen</a:t>
            </a:r>
            <a:r>
              <a:rPr dirty="0"/>
              <a:t> </a:t>
            </a:r>
            <a:r>
              <a:rPr dirty="0" err="1"/>
              <a:t>oorzaken</a:t>
            </a:r>
            <a:r>
              <a:rPr dirty="0"/>
              <a:t> van </a:t>
            </a:r>
            <a:r>
              <a:rPr dirty="0" err="1"/>
              <a:t>polarisatie</a:t>
            </a:r>
            <a:r>
              <a:rPr dirty="0"/>
              <a:t>. </a:t>
            </a:r>
            <a:r>
              <a:rPr dirty="0" err="1"/>
              <a:t>Maatschappelijke</a:t>
            </a:r>
            <a:r>
              <a:rPr dirty="0"/>
              <a:t> </a:t>
            </a:r>
            <a:r>
              <a:rPr dirty="0" err="1"/>
              <a:t>ongelijkheid</a:t>
            </a:r>
            <a:r>
              <a:rPr dirty="0"/>
              <a:t>, </a:t>
            </a:r>
            <a:r>
              <a:rPr dirty="0" err="1"/>
              <a:t>ongelijke</a:t>
            </a:r>
            <a:r>
              <a:rPr dirty="0"/>
              <a:t> </a:t>
            </a:r>
            <a:r>
              <a:rPr dirty="0" err="1"/>
              <a:t>behandeling</a:t>
            </a:r>
            <a:r>
              <a:rPr dirty="0"/>
              <a:t> en </a:t>
            </a:r>
            <a:r>
              <a:rPr dirty="0" err="1"/>
              <a:t>discriminatie</a:t>
            </a:r>
            <a:r>
              <a:rPr dirty="0"/>
              <a:t>, we </a:t>
            </a:r>
            <a:r>
              <a:rPr dirty="0" err="1"/>
              <a:t>strijden</a:t>
            </a:r>
            <a:r>
              <a:rPr dirty="0"/>
              <a:t> </a:t>
            </a:r>
            <a:r>
              <a:rPr dirty="0" err="1"/>
              <a:t>tegen</a:t>
            </a:r>
            <a:r>
              <a:rPr dirty="0"/>
              <a:t> </a:t>
            </a:r>
            <a:r>
              <a:rPr dirty="0" err="1"/>
              <a:t>onrechtvaardigheid</a:t>
            </a:r>
            <a:r>
              <a:rPr dirty="0"/>
              <a:t> en </a:t>
            </a:r>
            <a:r>
              <a:rPr dirty="0" err="1"/>
              <a:t>oneerlijkheid</a:t>
            </a:r>
            <a:r>
              <a:rPr dirty="0"/>
              <a:t>.</a:t>
            </a:r>
          </a:p>
          <a:p>
            <a:pPr marL="171450" lvl="1" indent="-171450" algn="l">
              <a:buSzPct val="100000"/>
              <a:buFont typeface="Wingdings" pitchFamily="2" charset="2"/>
              <a:buChar char="Ø"/>
              <a:defRPr sz="1200">
                <a:solidFill>
                  <a:srgbClr val="FFFFFF"/>
                </a:solidFill>
                <a:latin typeface="Helvetica Neue"/>
                <a:ea typeface="Helvetica Neue"/>
                <a:cs typeface="Helvetica Neue"/>
                <a:sym typeface="Helvetica Neue"/>
              </a:defRPr>
            </a:pPr>
            <a:r>
              <a:rPr dirty="0" err="1"/>
              <a:t>Bekritiseer</a:t>
            </a:r>
            <a:r>
              <a:rPr dirty="0"/>
              <a:t> de </a:t>
            </a:r>
            <a:r>
              <a:rPr dirty="0" err="1"/>
              <a:t>rol</a:t>
            </a:r>
            <a:r>
              <a:rPr dirty="0"/>
              <a:t> van </a:t>
            </a:r>
            <a:r>
              <a:rPr dirty="0" err="1"/>
              <a:t>sociale</a:t>
            </a:r>
            <a:r>
              <a:rPr dirty="0"/>
              <a:t> media en </a:t>
            </a:r>
            <a:r>
              <a:rPr dirty="0" err="1"/>
              <a:t>algoritmen</a:t>
            </a:r>
            <a:r>
              <a:rPr dirty="0"/>
              <a:t> in het </a:t>
            </a:r>
            <a:r>
              <a:rPr dirty="0" err="1"/>
              <a:t>aanwakkeren</a:t>
            </a:r>
            <a:r>
              <a:rPr dirty="0"/>
              <a:t> van </a:t>
            </a:r>
            <a:r>
              <a:rPr dirty="0" err="1"/>
              <a:t>polarisatie</a:t>
            </a:r>
            <a:r>
              <a:rPr dirty="0"/>
              <a:t> en </a:t>
            </a:r>
            <a:r>
              <a:rPr dirty="0" err="1"/>
              <a:t>radicalisering</a:t>
            </a:r>
            <a:r>
              <a:rPr dirty="0"/>
              <a:t> en in het </a:t>
            </a:r>
            <a:r>
              <a:rPr dirty="0" err="1"/>
              <a:t>verspreiden</a:t>
            </a:r>
            <a:r>
              <a:rPr dirty="0"/>
              <a:t> van fake news en </a:t>
            </a:r>
            <a:r>
              <a:rPr dirty="0" err="1"/>
              <a:t>desinformatie</a:t>
            </a:r>
            <a:r>
              <a:rPr dirty="0"/>
              <a:t>.</a:t>
            </a:r>
          </a:p>
          <a:p>
            <a:pPr marL="171450" lvl="1" indent="-171450" algn="l">
              <a:buSzPct val="100000"/>
              <a:buFont typeface="Wingdings" pitchFamily="2" charset="2"/>
              <a:buChar char="Ø"/>
              <a:defRPr sz="1200">
                <a:solidFill>
                  <a:srgbClr val="FFFFFF"/>
                </a:solidFill>
                <a:latin typeface="Helvetica Neue"/>
                <a:ea typeface="Helvetica Neue"/>
                <a:cs typeface="Helvetica Neue"/>
                <a:sym typeface="Helvetica Neue"/>
              </a:defRPr>
            </a:pPr>
            <a:r>
              <a:rPr dirty="0" err="1"/>
              <a:t>Draag</a:t>
            </a:r>
            <a:r>
              <a:rPr dirty="0"/>
              <a:t> met trots en </a:t>
            </a:r>
            <a:r>
              <a:rPr dirty="0" err="1"/>
              <a:t>overtuiging</a:t>
            </a:r>
            <a:r>
              <a:rPr dirty="0"/>
              <a:t> </a:t>
            </a:r>
            <a:r>
              <a:rPr dirty="0" err="1"/>
              <a:t>een</a:t>
            </a:r>
            <a:r>
              <a:rPr dirty="0"/>
              <a:t> </a:t>
            </a:r>
            <a:r>
              <a:rPr dirty="0" err="1"/>
              <a:t>verbindende</a:t>
            </a:r>
            <a:r>
              <a:rPr dirty="0"/>
              <a:t> </a:t>
            </a:r>
            <a:r>
              <a:rPr dirty="0" err="1"/>
              <a:t>positie</a:t>
            </a:r>
            <a:r>
              <a:rPr dirty="0"/>
              <a:t> uit op </a:t>
            </a:r>
            <a:r>
              <a:rPr dirty="0" err="1"/>
              <a:t>onderwerpen</a:t>
            </a:r>
            <a:r>
              <a:rPr dirty="0"/>
              <a:t> </a:t>
            </a:r>
            <a:r>
              <a:rPr dirty="0" err="1"/>
              <a:t>als</a:t>
            </a:r>
            <a:r>
              <a:rPr dirty="0"/>
              <a:t> </a:t>
            </a:r>
            <a:r>
              <a:rPr dirty="0" err="1"/>
              <a:t>duurzaamheid</a:t>
            </a:r>
            <a:r>
              <a:rPr dirty="0"/>
              <a:t> &amp; </a:t>
            </a:r>
            <a:r>
              <a:rPr dirty="0" err="1"/>
              <a:t>klimaat</a:t>
            </a:r>
            <a:r>
              <a:rPr dirty="0"/>
              <a:t>, </a:t>
            </a:r>
            <a:r>
              <a:rPr dirty="0" err="1"/>
              <a:t>identiteit</a:t>
            </a:r>
            <a:r>
              <a:rPr dirty="0"/>
              <a:t>, </a:t>
            </a:r>
            <a:r>
              <a:rPr dirty="0" err="1"/>
              <a:t>migratie</a:t>
            </a:r>
            <a:r>
              <a:rPr dirty="0"/>
              <a:t> &amp; </a:t>
            </a:r>
            <a:r>
              <a:rPr dirty="0" err="1"/>
              <a:t>integratie</a:t>
            </a:r>
            <a:r>
              <a:rPr dirty="0"/>
              <a:t>. Ga </a:t>
            </a:r>
            <a:r>
              <a:rPr dirty="0" err="1"/>
              <a:t>dus</a:t>
            </a:r>
            <a:r>
              <a:rPr dirty="0"/>
              <a:t> </a:t>
            </a:r>
            <a:r>
              <a:rPr dirty="0" err="1"/>
              <a:t>niet</a:t>
            </a:r>
            <a:r>
              <a:rPr dirty="0"/>
              <a:t> </a:t>
            </a:r>
            <a:r>
              <a:rPr dirty="0" err="1"/>
              <a:t>mee</a:t>
            </a:r>
            <a:r>
              <a:rPr dirty="0"/>
              <a:t> in </a:t>
            </a:r>
            <a:r>
              <a:rPr dirty="0" err="1"/>
              <a:t>polarisatie</a:t>
            </a:r>
            <a:r>
              <a:rPr dirty="0"/>
              <a:t> en </a:t>
            </a:r>
            <a:r>
              <a:rPr dirty="0" err="1"/>
              <a:t>draag</a:t>
            </a:r>
            <a:r>
              <a:rPr dirty="0"/>
              <a:t> dat </a:t>
            </a:r>
            <a:r>
              <a:rPr dirty="0" err="1"/>
              <a:t>expliciet</a:t>
            </a:r>
            <a:r>
              <a:rPr dirty="0"/>
              <a:t> uit.</a:t>
            </a:r>
          </a:p>
        </p:txBody>
      </p:sp>
      <p:pic>
        <p:nvPicPr>
          <p:cNvPr id="403"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05"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rPr lang="nl-NL" dirty="0"/>
              <a:t>Aanpak</a:t>
            </a:r>
            <a:endParaRPr dirty="0"/>
          </a:p>
        </p:txBody>
      </p:sp>
      <p:sp>
        <p:nvSpPr>
          <p:cNvPr id="406" name="Google Shape;183;p38"/>
          <p:cNvSpPr txBox="1">
            <a:spLocks noGrp="1"/>
          </p:cNvSpPr>
          <p:nvPr>
            <p:ph type="body" idx="1"/>
          </p:nvPr>
        </p:nvSpPr>
        <p:spPr>
          <a:xfrm>
            <a:off x="628650" y="1369219"/>
            <a:ext cx="7886700" cy="3263505"/>
          </a:xfrm>
          <a:prstGeom prst="rect">
            <a:avLst/>
          </a:prstGeom>
        </p:spPr>
        <p:txBody>
          <a:bodyPr/>
          <a:lstStyle/>
          <a:p>
            <a:pPr marL="120315" indent="-120315" algn="l">
              <a:buSzPct val="100000"/>
              <a:buChar char="•"/>
              <a:defRPr sz="1200">
                <a:solidFill>
                  <a:srgbClr val="FFFFFF"/>
                </a:solidFill>
                <a:latin typeface="Helvetica Neue"/>
                <a:ea typeface="Helvetica Neue"/>
                <a:cs typeface="Helvetica Neue"/>
                <a:sym typeface="Helvetica Neue"/>
              </a:defRPr>
            </a:pPr>
            <a:r>
              <a:rPr lang="nl-NL" dirty="0"/>
              <a:t>Een progressieve en verbindende partij wordt ook herkend aan zijn manier van politiek bedrijven. Het gaat daarbij ook om houding en gedrag en hoe je je verhoudt tot anderen.</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Een progressieve partij is in de eerste plaats een partij die herkend wordt als een partij die </a:t>
            </a:r>
            <a:r>
              <a:rPr lang="nl-NL" b="1" dirty="0"/>
              <a:t>visie</a:t>
            </a:r>
            <a:r>
              <a:rPr lang="nl-NL" dirty="0"/>
              <a:t> toont en steeds met het ontwikkelen van plannen bijdraagt aan de </a:t>
            </a:r>
            <a:r>
              <a:rPr lang="nl-NL" b="1" dirty="0"/>
              <a:t>verandering</a:t>
            </a:r>
            <a:r>
              <a:rPr lang="nl-NL" dirty="0"/>
              <a:t> van de samenleving om die eerlijker en beter te maken.</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Een progressieve partij wordt per definitie ervaren als een </a:t>
            </a:r>
            <a:r>
              <a:rPr lang="nl-NL" b="1" dirty="0"/>
              <a:t>moderne partij</a:t>
            </a:r>
            <a:r>
              <a:rPr lang="nl-NL" dirty="0"/>
              <a:t> en moet daarom aansluiting hebben met de </a:t>
            </a:r>
            <a:r>
              <a:rPr lang="nl-NL" b="1" dirty="0"/>
              <a:t>jongere generaties</a:t>
            </a:r>
            <a:r>
              <a:rPr lang="nl-NL" dirty="0"/>
              <a:t>. Het vraagt actieve inzet om dat te bewerkstelligen.</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Een moderne partij is </a:t>
            </a:r>
            <a:r>
              <a:rPr lang="nl-NL" b="1" dirty="0"/>
              <a:t>online zeer effectief</a:t>
            </a:r>
            <a:r>
              <a:rPr lang="nl-NL" dirty="0"/>
              <a:t>. Daar is een forse verbetering nodig.</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Als we een verbindende partij willen zijn, moeten we dat ook laten zien. We zijn onderdeel van een </a:t>
            </a:r>
            <a:r>
              <a:rPr lang="nl-NL" b="1" dirty="0"/>
              <a:t>netwerk van organisaties</a:t>
            </a:r>
            <a:r>
              <a:rPr lang="nl-NL" dirty="0"/>
              <a:t> waarmee we samenwerken of zelfs structurele partnerschappen aangaan.</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Politici van een verbindende partij zijn zelf lid van de samenleving. Niet erboven of erbuiten, maar onderdeel. Dat geeft de legitimiteit om te agenderen, politiseren, op te lossen en beleid vorm te geven. Vanuit het persoonlijke politiek bedrijven is een kracht.</a:t>
            </a:r>
            <a:endParaRPr dirty="0"/>
          </a:p>
        </p:txBody>
      </p:sp>
      <p:pic>
        <p:nvPicPr>
          <p:cNvPr id="407"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89"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Aanpak: visie en verandering</a:t>
            </a:r>
            <a:endParaRPr i="1" dirty="0"/>
          </a:p>
        </p:txBody>
      </p:sp>
      <p:sp>
        <p:nvSpPr>
          <p:cNvPr id="390" name="Google Shape;183;p38"/>
          <p:cNvSpPr txBox="1">
            <a:spLocks noGrp="1"/>
          </p:cNvSpPr>
          <p:nvPr>
            <p:ph type="body" idx="1"/>
          </p:nvPr>
        </p:nvSpPr>
        <p:spPr>
          <a:xfrm>
            <a:off x="628650" y="1505341"/>
            <a:ext cx="7886700" cy="3263505"/>
          </a:xfrm>
          <a:prstGeom prst="rect">
            <a:avLst/>
          </a:prstGeom>
        </p:spPr>
        <p:txBody>
          <a:bodyPr/>
          <a:lstStyle/>
          <a:p>
            <a:pPr marL="120315" indent="-120315" algn="l">
              <a:buSzPct val="100000"/>
              <a:buChar char="•"/>
              <a:defRPr sz="1200">
                <a:solidFill>
                  <a:srgbClr val="FFFFFF"/>
                </a:solidFill>
                <a:latin typeface="Helvetica Neue"/>
                <a:ea typeface="Helvetica Neue"/>
                <a:cs typeface="Helvetica Neue"/>
                <a:sym typeface="Helvetica Neue"/>
              </a:defRPr>
            </a:pPr>
            <a:r>
              <a:rPr dirty="0"/>
              <a:t>De PvdA is </a:t>
            </a:r>
            <a:r>
              <a:rPr dirty="0" err="1"/>
              <a:t>een</a:t>
            </a:r>
            <a:r>
              <a:rPr dirty="0"/>
              <a:t> </a:t>
            </a:r>
            <a:r>
              <a:rPr dirty="0" err="1"/>
              <a:t>progressieve</a:t>
            </a:r>
            <a:r>
              <a:rPr dirty="0"/>
              <a:t> partij die </a:t>
            </a:r>
            <a:r>
              <a:rPr dirty="0" err="1"/>
              <a:t>verandering</a:t>
            </a:r>
            <a:r>
              <a:rPr dirty="0"/>
              <a:t> </a:t>
            </a:r>
            <a:r>
              <a:rPr dirty="0" err="1"/>
              <a:t>wenst</a:t>
            </a:r>
            <a:r>
              <a:rPr dirty="0"/>
              <a:t> </a:t>
            </a:r>
            <a:r>
              <a:rPr dirty="0" err="1"/>
              <a:t>om</a:t>
            </a:r>
            <a:r>
              <a:rPr dirty="0"/>
              <a:t> de </a:t>
            </a:r>
            <a:r>
              <a:rPr dirty="0" err="1"/>
              <a:t>samenleving</a:t>
            </a:r>
            <a:r>
              <a:rPr dirty="0"/>
              <a:t> </a:t>
            </a:r>
            <a:r>
              <a:rPr dirty="0" err="1"/>
              <a:t>eerlijker</a:t>
            </a:r>
            <a:r>
              <a:rPr dirty="0"/>
              <a:t> en </a:t>
            </a:r>
            <a:r>
              <a:rPr dirty="0" err="1"/>
              <a:t>beter</a:t>
            </a:r>
            <a:r>
              <a:rPr dirty="0"/>
              <a:t> te </a:t>
            </a:r>
            <a:r>
              <a:rPr dirty="0" err="1"/>
              <a:t>maken</a:t>
            </a:r>
            <a:r>
              <a:rPr dirty="0"/>
              <a:t>. Dat </a:t>
            </a:r>
            <a:r>
              <a:rPr dirty="0" err="1"/>
              <a:t>moet</a:t>
            </a:r>
            <a:r>
              <a:rPr dirty="0"/>
              <a:t> </a:t>
            </a:r>
            <a:r>
              <a:rPr dirty="0" err="1"/>
              <a:t>zichtbaarder</a:t>
            </a:r>
            <a:r>
              <a:rPr dirty="0"/>
              <a:t> en </a:t>
            </a:r>
            <a:r>
              <a:rPr dirty="0" err="1"/>
              <a:t>herkenbaar</a:t>
            </a:r>
            <a:r>
              <a:rPr dirty="0"/>
              <a:t> </a:t>
            </a:r>
            <a:r>
              <a:rPr dirty="0" err="1"/>
              <a:t>worden</a:t>
            </a:r>
            <a:r>
              <a:rPr dirty="0"/>
              <a:t>.</a:t>
            </a: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De juiste houding en gedrag zijn van groot belang daarvoor. Het gaat om de wijze waarop je politiek bedrijft en issues agendeert.</a:t>
            </a: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dirty="0"/>
              <a:t>Dat </a:t>
            </a:r>
            <a:r>
              <a:rPr dirty="0" err="1"/>
              <a:t>begint</a:t>
            </a:r>
            <a:r>
              <a:rPr dirty="0"/>
              <a:t> door </a:t>
            </a:r>
            <a:r>
              <a:rPr dirty="0" err="1"/>
              <a:t>agenderen</a:t>
            </a:r>
            <a:r>
              <a:rPr dirty="0"/>
              <a:t> en </a:t>
            </a:r>
            <a:r>
              <a:rPr dirty="0" err="1"/>
              <a:t>problematiseren</a:t>
            </a:r>
            <a:r>
              <a:rPr dirty="0"/>
              <a:t> meer aan </a:t>
            </a:r>
            <a:r>
              <a:rPr dirty="0" err="1"/>
              <a:t>visie</a:t>
            </a:r>
            <a:r>
              <a:rPr dirty="0"/>
              <a:t> en </a:t>
            </a:r>
            <a:r>
              <a:rPr dirty="0" err="1"/>
              <a:t>plannen</a:t>
            </a:r>
            <a:r>
              <a:rPr dirty="0"/>
              <a:t> te </a:t>
            </a:r>
            <a:r>
              <a:rPr dirty="0" err="1"/>
              <a:t>verbinden</a:t>
            </a:r>
            <a:r>
              <a:rPr dirty="0"/>
              <a:t>: </a:t>
            </a:r>
            <a:r>
              <a:rPr dirty="0" err="1"/>
              <a:t>zet</a:t>
            </a:r>
            <a:r>
              <a:rPr dirty="0"/>
              <a:t> </a:t>
            </a:r>
            <a:r>
              <a:rPr dirty="0" err="1"/>
              <a:t>altijd</a:t>
            </a:r>
            <a:r>
              <a:rPr dirty="0"/>
              <a:t> </a:t>
            </a:r>
            <a:r>
              <a:rPr dirty="0" err="1"/>
              <a:t>visie</a:t>
            </a:r>
            <a:r>
              <a:rPr dirty="0"/>
              <a:t>, </a:t>
            </a:r>
            <a:r>
              <a:rPr dirty="0" err="1"/>
              <a:t>inspiratie</a:t>
            </a:r>
            <a:r>
              <a:rPr dirty="0"/>
              <a:t> en </a:t>
            </a:r>
            <a:r>
              <a:rPr dirty="0" err="1"/>
              <a:t>positiviteit</a:t>
            </a:r>
            <a:r>
              <a:rPr dirty="0"/>
              <a:t> </a:t>
            </a:r>
            <a:r>
              <a:rPr dirty="0" err="1"/>
              <a:t>centraal</a:t>
            </a:r>
            <a:r>
              <a:rPr dirty="0"/>
              <a:t> (</a:t>
            </a:r>
            <a:r>
              <a:rPr dirty="0" err="1"/>
              <a:t>denk</a:t>
            </a:r>
            <a:r>
              <a:rPr dirty="0"/>
              <a:t> aan SPITS).</a:t>
            </a: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Concrete issues zijn een illustratie van je waarden en je visie.</a:t>
            </a: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dirty="0" err="1"/>
              <a:t>Agenderen</a:t>
            </a:r>
            <a:r>
              <a:rPr dirty="0"/>
              <a:t> en </a:t>
            </a:r>
            <a:r>
              <a:rPr dirty="0" err="1"/>
              <a:t>problematiseren</a:t>
            </a:r>
            <a:r>
              <a:rPr dirty="0"/>
              <a:t> </a:t>
            </a:r>
            <a:r>
              <a:rPr dirty="0" err="1"/>
              <a:t>moet</a:t>
            </a:r>
            <a:r>
              <a:rPr dirty="0"/>
              <a:t> </a:t>
            </a:r>
            <a:r>
              <a:rPr dirty="0" err="1"/>
              <a:t>positief</a:t>
            </a:r>
            <a:r>
              <a:rPr dirty="0"/>
              <a:t> </a:t>
            </a:r>
            <a:r>
              <a:rPr dirty="0" err="1"/>
              <a:t>activistisch</a:t>
            </a:r>
            <a:r>
              <a:rPr dirty="0"/>
              <a:t>. </a:t>
            </a:r>
            <a:r>
              <a:rPr dirty="0" err="1"/>
              <a:t>Laat</a:t>
            </a:r>
            <a:r>
              <a:rPr dirty="0"/>
              <a:t> </a:t>
            </a:r>
            <a:r>
              <a:rPr dirty="0" err="1"/>
              <a:t>strijdbaarheid</a:t>
            </a:r>
            <a:r>
              <a:rPr dirty="0"/>
              <a:t> </a:t>
            </a:r>
            <a:r>
              <a:rPr dirty="0" err="1"/>
              <a:t>gepaard</a:t>
            </a:r>
            <a:r>
              <a:rPr dirty="0"/>
              <a:t> </a:t>
            </a:r>
            <a:r>
              <a:rPr dirty="0" err="1"/>
              <a:t>gaan</a:t>
            </a:r>
            <a:r>
              <a:rPr dirty="0"/>
              <a:t> met </a:t>
            </a:r>
            <a:r>
              <a:rPr dirty="0" err="1"/>
              <a:t>een</a:t>
            </a:r>
            <a:r>
              <a:rPr dirty="0"/>
              <a:t> </a:t>
            </a:r>
            <a:r>
              <a:rPr dirty="0" err="1"/>
              <a:t>zekere</a:t>
            </a:r>
            <a:r>
              <a:rPr dirty="0"/>
              <a:t> </a:t>
            </a:r>
            <a:r>
              <a:rPr dirty="0" err="1"/>
              <a:t>luchtigheid</a:t>
            </a:r>
            <a:r>
              <a:rPr dirty="0"/>
              <a:t>.</a:t>
            </a:r>
          </a:p>
          <a:p>
            <a:pPr marL="120315" indent="-120315" algn="l">
              <a:buSzPct val="100000"/>
              <a:buChar char="•"/>
              <a:defRPr sz="1200">
                <a:solidFill>
                  <a:srgbClr val="FFFFFF"/>
                </a:solidFill>
                <a:latin typeface="Helvetica Neue"/>
                <a:ea typeface="Helvetica Neue"/>
                <a:cs typeface="Helvetica Neue"/>
                <a:sym typeface="Helvetica Neue"/>
              </a:defRPr>
            </a:pPr>
            <a:r>
              <a:rPr dirty="0" err="1"/>
              <a:t>Authenticiteit</a:t>
            </a:r>
            <a:r>
              <a:rPr dirty="0"/>
              <a:t> en </a:t>
            </a:r>
            <a:r>
              <a:rPr dirty="0" err="1"/>
              <a:t>passie</a:t>
            </a:r>
            <a:r>
              <a:rPr dirty="0"/>
              <a:t> </a:t>
            </a:r>
            <a:r>
              <a:rPr dirty="0" err="1"/>
              <a:t>zijn</a:t>
            </a:r>
            <a:r>
              <a:rPr dirty="0"/>
              <a:t> </a:t>
            </a:r>
            <a:r>
              <a:rPr dirty="0" err="1"/>
              <a:t>daarbij</a:t>
            </a:r>
            <a:r>
              <a:rPr dirty="0"/>
              <a:t> </a:t>
            </a:r>
            <a:r>
              <a:rPr dirty="0" err="1"/>
              <a:t>essentieel</a:t>
            </a:r>
            <a:r>
              <a:rPr dirty="0"/>
              <a:t>. </a:t>
            </a:r>
            <a:r>
              <a:rPr dirty="0" err="1"/>
              <a:t>Laat</a:t>
            </a:r>
            <a:r>
              <a:rPr dirty="0"/>
              <a:t> </a:t>
            </a:r>
            <a:r>
              <a:rPr dirty="0" err="1"/>
              <a:t>zien</a:t>
            </a:r>
            <a:r>
              <a:rPr dirty="0"/>
              <a:t> </a:t>
            </a:r>
            <a:r>
              <a:rPr dirty="0" err="1"/>
              <a:t>waarom</a:t>
            </a:r>
            <a:r>
              <a:rPr dirty="0"/>
              <a:t> het je </a:t>
            </a:r>
            <a:r>
              <a:rPr dirty="0" err="1"/>
              <a:t>beroert</a:t>
            </a:r>
            <a:r>
              <a:rPr dirty="0"/>
              <a:t>.</a:t>
            </a: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We zijn een partij die gelooft in debat en tegenspraak, koesteren die en organiseren die waar nodig. Ook als het niet uitkomt, omdat debat tot beter doordachte standpunten en betere plannen leidt.</a:t>
            </a:r>
            <a:endParaRPr dirty="0"/>
          </a:p>
          <a:p>
            <a:pPr marL="120315" indent="-120315" algn="l">
              <a:buSzPct val="100000"/>
              <a:buChar char="•"/>
              <a:defRPr sz="1200">
                <a:solidFill>
                  <a:srgbClr val="FFFFFF"/>
                </a:solidFill>
                <a:latin typeface="Helvetica Neue"/>
                <a:ea typeface="Helvetica Neue"/>
                <a:cs typeface="Helvetica Neue"/>
                <a:sym typeface="Helvetica Neue"/>
              </a:defRPr>
            </a:pPr>
            <a:endParaRPr dirty="0"/>
          </a:p>
        </p:txBody>
      </p:sp>
      <p:pic>
        <p:nvPicPr>
          <p:cNvPr id="391"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24"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t>Inhoud</a:t>
            </a:r>
          </a:p>
        </p:txBody>
      </p:sp>
      <p:sp>
        <p:nvSpPr>
          <p:cNvPr id="325" name="Google Shape;183;p38"/>
          <p:cNvSpPr txBox="1">
            <a:spLocks noGrp="1"/>
          </p:cNvSpPr>
          <p:nvPr>
            <p:ph type="body" idx="1"/>
          </p:nvPr>
        </p:nvSpPr>
        <p:spPr>
          <a:xfrm>
            <a:off x="628650" y="1369219"/>
            <a:ext cx="7886700" cy="3263505"/>
          </a:xfrm>
          <a:prstGeom prst="rect">
            <a:avLst/>
          </a:prstGeom>
        </p:spPr>
        <p:txBody>
          <a:bodyPr/>
          <a:lstStyle/>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dirty="0" err="1"/>
              <a:t>Werkgroep</a:t>
            </a: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dirty="0" err="1"/>
              <a:t>Aanpak</a:t>
            </a:r>
            <a:endParaRPr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dirty="0" err="1"/>
              <a:t>Beelden</a:t>
            </a:r>
            <a:r>
              <a:rPr dirty="0"/>
              <a:t> en </a:t>
            </a:r>
            <a:r>
              <a:rPr dirty="0" err="1"/>
              <a:t>probleemstelling</a:t>
            </a:r>
            <a:endParaRPr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lang="nl-NL" dirty="0"/>
              <a:t>Vernieuwde strategie algemeen</a:t>
            </a:r>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dirty="0" err="1"/>
              <a:t>Vernieuwde</a:t>
            </a:r>
            <a:r>
              <a:rPr dirty="0"/>
              <a:t> </a:t>
            </a:r>
            <a:r>
              <a:rPr dirty="0" err="1"/>
              <a:t>kernboodschap</a:t>
            </a:r>
            <a:endParaRPr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lang="nl-NL" dirty="0"/>
              <a:t>Inhoud</a:t>
            </a:r>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lang="nl-NL" dirty="0"/>
              <a:t>Aanpak</a:t>
            </a:r>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lang="nl-NL" dirty="0"/>
              <a:t>Organisatie</a:t>
            </a:r>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b="1">
                <a:solidFill>
                  <a:srgbClr val="FFFFFF"/>
                </a:solidFill>
                <a:latin typeface="Helvetica Neue"/>
                <a:ea typeface="Helvetica Neue"/>
                <a:cs typeface="Helvetica Neue"/>
                <a:sym typeface="Helvetica Neue"/>
              </a:defRPr>
            </a:pPr>
            <a:r>
              <a:rPr lang="nl-NL" dirty="0"/>
              <a:t>Vervolg</a:t>
            </a:r>
          </a:p>
        </p:txBody>
      </p:sp>
      <p:pic>
        <p:nvPicPr>
          <p:cNvPr id="326"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13"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Aanpak: progressief = jong</a:t>
            </a:r>
            <a:endParaRPr dirty="0"/>
          </a:p>
        </p:txBody>
      </p:sp>
      <p:sp>
        <p:nvSpPr>
          <p:cNvPr id="414" name="Google Shape;183;p38"/>
          <p:cNvSpPr txBox="1">
            <a:spLocks noGrp="1"/>
          </p:cNvSpPr>
          <p:nvPr>
            <p:ph type="body" idx="1"/>
          </p:nvPr>
        </p:nvSpPr>
        <p:spPr>
          <a:xfrm>
            <a:off x="628650" y="1369219"/>
            <a:ext cx="7886700" cy="3263505"/>
          </a:xfrm>
          <a:prstGeom prst="rect">
            <a:avLst/>
          </a:prstGeom>
        </p:spPr>
        <p:txBody>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Probeer</a:t>
            </a:r>
            <a:r>
              <a:rPr dirty="0"/>
              <a:t> issue-owner te </a:t>
            </a:r>
            <a:r>
              <a:rPr dirty="0" err="1"/>
              <a:t>worden</a:t>
            </a:r>
            <a:r>
              <a:rPr dirty="0"/>
              <a:t> op de </a:t>
            </a:r>
            <a:r>
              <a:rPr dirty="0" err="1"/>
              <a:t>belangrijkste</a:t>
            </a:r>
            <a:r>
              <a:rPr dirty="0"/>
              <a:t> </a:t>
            </a:r>
            <a:r>
              <a:rPr dirty="0" err="1"/>
              <a:t>thema’s</a:t>
            </a:r>
            <a:r>
              <a:rPr dirty="0"/>
              <a:t> die </a:t>
            </a:r>
            <a:r>
              <a:rPr dirty="0" err="1"/>
              <a:t>leven</a:t>
            </a:r>
            <a:r>
              <a:rPr dirty="0"/>
              <a:t> </a:t>
            </a:r>
            <a:r>
              <a:rPr dirty="0" err="1"/>
              <a:t>onder</a:t>
            </a:r>
            <a:r>
              <a:rPr dirty="0"/>
              <a:t> </a:t>
            </a:r>
            <a:r>
              <a:rPr dirty="0" err="1"/>
              <a:t>jongeren</a:t>
            </a:r>
            <a:r>
              <a:rPr dirty="0"/>
              <a:t>.</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Blijf</a:t>
            </a:r>
            <a:r>
              <a:rPr dirty="0"/>
              <a:t> trouw aan </a:t>
            </a:r>
            <a:r>
              <a:rPr dirty="0" err="1"/>
              <a:t>jezelf</a:t>
            </a:r>
            <a:r>
              <a:rPr dirty="0"/>
              <a:t> en je </a:t>
            </a:r>
            <a:r>
              <a:rPr dirty="0" err="1"/>
              <a:t>eigen</a:t>
            </a:r>
            <a:r>
              <a:rPr dirty="0"/>
              <a:t> </a:t>
            </a:r>
            <a:r>
              <a:rPr dirty="0" err="1"/>
              <a:t>uitgangspunten</a:t>
            </a:r>
            <a:r>
              <a:rPr dirty="0"/>
              <a:t>. </a:t>
            </a:r>
            <a:r>
              <a:rPr dirty="0" err="1"/>
              <a:t>Bijvoorbeeld</a:t>
            </a:r>
            <a:r>
              <a:rPr dirty="0"/>
              <a:t> </a:t>
            </a:r>
            <a:r>
              <a:rPr dirty="0" err="1"/>
              <a:t>niet</a:t>
            </a:r>
            <a:r>
              <a:rPr dirty="0"/>
              <a:t> </a:t>
            </a:r>
            <a:r>
              <a:rPr dirty="0" err="1"/>
              <a:t>radicaal</a:t>
            </a:r>
            <a:r>
              <a:rPr dirty="0"/>
              <a:t> op </a:t>
            </a:r>
            <a:r>
              <a:rPr dirty="0" err="1"/>
              <a:t>klimaat</a:t>
            </a:r>
            <a:r>
              <a:rPr dirty="0"/>
              <a:t> of ‘woke’, </a:t>
            </a:r>
            <a:r>
              <a:rPr dirty="0" err="1"/>
              <a:t>maar</a:t>
            </a:r>
            <a:r>
              <a:rPr dirty="0"/>
              <a:t> </a:t>
            </a:r>
            <a:r>
              <a:rPr dirty="0" err="1"/>
              <a:t>vanuit</a:t>
            </a:r>
            <a:r>
              <a:rPr dirty="0"/>
              <a:t> je </a:t>
            </a:r>
            <a:r>
              <a:rPr dirty="0" err="1"/>
              <a:t>eigen</a:t>
            </a:r>
            <a:r>
              <a:rPr dirty="0"/>
              <a:t> </a:t>
            </a:r>
            <a:r>
              <a:rPr dirty="0" err="1"/>
              <a:t>overtuiging</a:t>
            </a:r>
            <a:r>
              <a:rPr dirty="0"/>
              <a:t> </a:t>
            </a:r>
            <a:r>
              <a:rPr dirty="0" err="1"/>
              <a:t>leidend</a:t>
            </a:r>
            <a:r>
              <a:rPr dirty="0"/>
              <a:t> in het (online) </a:t>
            </a:r>
            <a:r>
              <a:rPr dirty="0" err="1"/>
              <a:t>debat</a:t>
            </a:r>
            <a:r>
              <a:rPr dirty="0"/>
              <a:t> over </a:t>
            </a:r>
            <a:r>
              <a:rPr dirty="0" err="1"/>
              <a:t>deze</a:t>
            </a:r>
            <a:r>
              <a:rPr dirty="0"/>
              <a:t> </a:t>
            </a:r>
            <a:r>
              <a:rPr dirty="0" err="1"/>
              <a:t>thema’s</a:t>
            </a:r>
            <a:r>
              <a:rPr dirty="0"/>
              <a:t>.</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Betrek</a:t>
            </a:r>
            <a:r>
              <a:rPr dirty="0"/>
              <a:t> </a:t>
            </a:r>
            <a:r>
              <a:rPr dirty="0" err="1"/>
              <a:t>gericht</a:t>
            </a:r>
            <a:r>
              <a:rPr dirty="0"/>
              <a:t> </a:t>
            </a:r>
            <a:r>
              <a:rPr dirty="0" err="1"/>
              <a:t>jongeren</a:t>
            </a:r>
            <a:r>
              <a:rPr dirty="0"/>
              <a:t> op </a:t>
            </a:r>
            <a:r>
              <a:rPr dirty="0" err="1"/>
              <a:t>thema’s</a:t>
            </a:r>
            <a:r>
              <a:rPr dirty="0"/>
              <a:t> </a:t>
            </a:r>
            <a:r>
              <a:rPr dirty="0" err="1"/>
              <a:t>om</a:t>
            </a:r>
            <a:r>
              <a:rPr dirty="0"/>
              <a:t> input, </a:t>
            </a:r>
            <a:r>
              <a:rPr dirty="0" err="1"/>
              <a:t>inzicht</a:t>
            </a:r>
            <a:r>
              <a:rPr dirty="0"/>
              <a:t> en </a:t>
            </a:r>
            <a:r>
              <a:rPr dirty="0" err="1"/>
              <a:t>oplossingen</a:t>
            </a:r>
            <a:r>
              <a:rPr dirty="0"/>
              <a:t> te </a:t>
            </a:r>
            <a:r>
              <a:rPr dirty="0" err="1"/>
              <a:t>vragen</a:t>
            </a:r>
            <a:r>
              <a:rPr dirty="0"/>
              <a:t>. </a:t>
            </a:r>
            <a:r>
              <a:rPr dirty="0" err="1"/>
              <a:t>Denk</a:t>
            </a:r>
            <a:r>
              <a:rPr dirty="0"/>
              <a:t> aan jonge </a:t>
            </a:r>
            <a:r>
              <a:rPr dirty="0" err="1"/>
              <a:t>leraren</a:t>
            </a:r>
            <a:r>
              <a:rPr dirty="0"/>
              <a:t>, jonge </a:t>
            </a:r>
            <a:r>
              <a:rPr dirty="0" err="1"/>
              <a:t>artsen</a:t>
            </a:r>
            <a:r>
              <a:rPr dirty="0"/>
              <a:t> en </a:t>
            </a:r>
            <a:r>
              <a:rPr dirty="0" err="1"/>
              <a:t>verpleegkundigen</a:t>
            </a:r>
            <a:r>
              <a:rPr dirty="0"/>
              <a:t>, jonge </a:t>
            </a:r>
            <a:r>
              <a:rPr dirty="0" err="1"/>
              <a:t>agenten</a:t>
            </a:r>
            <a:r>
              <a:rPr dirty="0"/>
              <a:t>, jonge </a:t>
            </a:r>
            <a:r>
              <a:rPr dirty="0" err="1"/>
              <a:t>pakket</a:t>
            </a:r>
            <a:r>
              <a:rPr dirty="0"/>
              <a:t>- en </a:t>
            </a:r>
            <a:r>
              <a:rPr dirty="0" err="1"/>
              <a:t>maaltijdbezorgers</a:t>
            </a:r>
            <a:r>
              <a:rPr dirty="0"/>
              <a:t>, </a:t>
            </a:r>
            <a:r>
              <a:rPr dirty="0" err="1"/>
              <a:t>innovatieve</a:t>
            </a:r>
            <a:r>
              <a:rPr dirty="0"/>
              <a:t> startups, foodies, </a:t>
            </a:r>
            <a:r>
              <a:rPr dirty="0" err="1"/>
              <a:t>maar</a:t>
            </a:r>
            <a:r>
              <a:rPr dirty="0"/>
              <a:t> </a:t>
            </a:r>
            <a:r>
              <a:rPr dirty="0" err="1"/>
              <a:t>ook</a:t>
            </a:r>
            <a:r>
              <a:rPr dirty="0"/>
              <a:t> aan de moderne </a:t>
            </a:r>
            <a:r>
              <a:rPr dirty="0" err="1"/>
              <a:t>gezinnen</a:t>
            </a:r>
            <a:r>
              <a:rPr dirty="0"/>
              <a:t>, etc.</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Geef</a:t>
            </a:r>
            <a:r>
              <a:rPr dirty="0"/>
              <a:t> </a:t>
            </a:r>
            <a:r>
              <a:rPr dirty="0" err="1"/>
              <a:t>ruim</a:t>
            </a:r>
            <a:r>
              <a:rPr dirty="0"/>
              <a:t> baan aan jonge </a:t>
            </a:r>
            <a:r>
              <a:rPr dirty="0" err="1"/>
              <a:t>gezichten</a:t>
            </a:r>
            <a:r>
              <a:rPr dirty="0"/>
              <a:t>. </a:t>
            </a:r>
            <a:r>
              <a:rPr dirty="0" err="1"/>
              <a:t>Zichtbaarheid</a:t>
            </a:r>
            <a:r>
              <a:rPr dirty="0"/>
              <a:t> van jonge </a:t>
            </a:r>
            <a:r>
              <a:rPr dirty="0" err="1"/>
              <a:t>PvdA-ers</a:t>
            </a:r>
            <a:r>
              <a:rPr dirty="0"/>
              <a:t> is </a:t>
            </a:r>
            <a:r>
              <a:rPr dirty="0" err="1"/>
              <a:t>noodzakelijk</a:t>
            </a:r>
            <a:r>
              <a:rPr dirty="0"/>
              <a:t> voor </a:t>
            </a:r>
            <a:r>
              <a:rPr dirty="0" err="1"/>
              <a:t>een</a:t>
            </a:r>
            <a:r>
              <a:rPr dirty="0"/>
              <a:t> </a:t>
            </a:r>
            <a:r>
              <a:rPr dirty="0" err="1"/>
              <a:t>toekomstgerichte</a:t>
            </a:r>
            <a:r>
              <a:rPr dirty="0"/>
              <a:t>, </a:t>
            </a:r>
            <a:r>
              <a:rPr dirty="0" err="1"/>
              <a:t>idealistische</a:t>
            </a:r>
            <a:r>
              <a:rPr dirty="0"/>
              <a:t> partij. </a:t>
            </a:r>
            <a:r>
              <a:rPr dirty="0" err="1"/>
              <a:t>Ook</a:t>
            </a:r>
            <a:r>
              <a:rPr dirty="0"/>
              <a:t> op </a:t>
            </a:r>
            <a:r>
              <a:rPr dirty="0" err="1"/>
              <a:t>belangrijke</a:t>
            </a:r>
            <a:r>
              <a:rPr dirty="0"/>
              <a:t> </a:t>
            </a:r>
            <a:r>
              <a:rPr dirty="0" err="1"/>
              <a:t>posities</a:t>
            </a:r>
            <a:r>
              <a:rPr dirty="0"/>
              <a:t>. </a:t>
            </a:r>
            <a:r>
              <a:rPr dirty="0" err="1"/>
              <a:t>Maar</a:t>
            </a:r>
            <a:r>
              <a:rPr dirty="0"/>
              <a:t> </a:t>
            </a:r>
            <a:r>
              <a:rPr dirty="0" err="1"/>
              <a:t>staar</a:t>
            </a:r>
            <a:r>
              <a:rPr dirty="0"/>
              <a:t> je </a:t>
            </a:r>
            <a:r>
              <a:rPr dirty="0" err="1"/>
              <a:t>niet</a:t>
            </a:r>
            <a:r>
              <a:rPr dirty="0"/>
              <a:t> blind op </a:t>
            </a:r>
            <a:r>
              <a:rPr dirty="0" err="1"/>
              <a:t>alleen</a:t>
            </a:r>
            <a:r>
              <a:rPr dirty="0"/>
              <a:t> </a:t>
            </a:r>
            <a:r>
              <a:rPr dirty="0" err="1"/>
              <a:t>maar</a:t>
            </a:r>
            <a:r>
              <a:rPr dirty="0"/>
              <a:t> “jong”, want </a:t>
            </a:r>
            <a:r>
              <a:rPr dirty="0" err="1"/>
              <a:t>fris</a:t>
            </a:r>
            <a:r>
              <a:rPr dirty="0"/>
              <a:t> en </a:t>
            </a:r>
            <a:r>
              <a:rPr dirty="0" err="1"/>
              <a:t>authentiek</a:t>
            </a:r>
            <a:r>
              <a:rPr dirty="0"/>
              <a:t> is </a:t>
            </a:r>
            <a:r>
              <a:rPr dirty="0" err="1"/>
              <a:t>belangrijker</a:t>
            </a:r>
            <a:r>
              <a:rPr dirty="0"/>
              <a:t> dan </a:t>
            </a:r>
            <a:r>
              <a:rPr dirty="0" err="1"/>
              <a:t>alleen</a:t>
            </a:r>
            <a:r>
              <a:rPr dirty="0"/>
              <a:t> </a:t>
            </a:r>
            <a:r>
              <a:rPr dirty="0" err="1"/>
              <a:t>leeftijd</a:t>
            </a:r>
            <a:r>
              <a:rPr dirty="0"/>
              <a:t>. </a:t>
            </a:r>
            <a:r>
              <a:rPr dirty="0" err="1"/>
              <a:t>Diversiteit</a:t>
            </a:r>
            <a:r>
              <a:rPr dirty="0"/>
              <a:t> </a:t>
            </a:r>
            <a:r>
              <a:rPr dirty="0" err="1"/>
              <a:t>moet</a:t>
            </a:r>
            <a:r>
              <a:rPr dirty="0"/>
              <a:t> </a:t>
            </a:r>
            <a:r>
              <a:rPr dirty="0" err="1"/>
              <a:t>vanzelfsprekend</a:t>
            </a:r>
            <a:r>
              <a:rPr dirty="0"/>
              <a:t> </a:t>
            </a:r>
            <a:r>
              <a:rPr dirty="0" err="1"/>
              <a:t>zijn</a:t>
            </a:r>
            <a:r>
              <a:rPr dirty="0"/>
              <a:t>.</a:t>
            </a:r>
          </a:p>
          <a:p>
            <a:pPr marL="120315" indent="-120315" algn="l">
              <a:buSzPct val="100000"/>
              <a:buChar char="•"/>
              <a:defRPr sz="1200">
                <a:solidFill>
                  <a:srgbClr val="FFFFFF"/>
                </a:solidFill>
                <a:latin typeface="Helvetica Neue"/>
                <a:ea typeface="Helvetica Neue"/>
                <a:cs typeface="Helvetica Neue"/>
                <a:sym typeface="Helvetica Neue"/>
              </a:defRPr>
            </a:pPr>
            <a:r>
              <a:rPr dirty="0" err="1"/>
              <a:t>Realiseer</a:t>
            </a:r>
            <a:r>
              <a:rPr dirty="0"/>
              <a:t> je dat </a:t>
            </a:r>
            <a:r>
              <a:rPr dirty="0" err="1"/>
              <a:t>jongeren</a:t>
            </a:r>
            <a:r>
              <a:rPr dirty="0"/>
              <a:t> </a:t>
            </a:r>
            <a:r>
              <a:rPr dirty="0" err="1"/>
              <a:t>niet</a:t>
            </a:r>
            <a:r>
              <a:rPr dirty="0"/>
              <a:t> </a:t>
            </a:r>
            <a:r>
              <a:rPr dirty="0" err="1"/>
              <a:t>snel</a:t>
            </a:r>
            <a:r>
              <a:rPr dirty="0"/>
              <a:t> trouw </a:t>
            </a:r>
            <a:r>
              <a:rPr dirty="0" err="1"/>
              <a:t>zijn</a:t>
            </a:r>
            <a:r>
              <a:rPr dirty="0"/>
              <a:t> aan </a:t>
            </a:r>
            <a:r>
              <a:rPr dirty="0" err="1"/>
              <a:t>merken</a:t>
            </a:r>
            <a:r>
              <a:rPr dirty="0"/>
              <a:t> of </a:t>
            </a:r>
            <a:r>
              <a:rPr dirty="0" err="1"/>
              <a:t>organisaties</a:t>
            </a:r>
            <a:r>
              <a:rPr dirty="0"/>
              <a:t> </a:t>
            </a:r>
            <a:r>
              <a:rPr dirty="0" err="1"/>
              <a:t>maar</a:t>
            </a:r>
            <a:r>
              <a:rPr dirty="0"/>
              <a:t> </a:t>
            </a:r>
            <a:r>
              <a:rPr dirty="0" err="1"/>
              <a:t>veel</a:t>
            </a:r>
            <a:r>
              <a:rPr dirty="0"/>
              <a:t> meer aan </a:t>
            </a:r>
            <a:r>
              <a:rPr dirty="0" err="1"/>
              <a:t>idealen</a:t>
            </a:r>
            <a:r>
              <a:rPr dirty="0"/>
              <a:t>, </a:t>
            </a:r>
            <a:r>
              <a:rPr dirty="0" err="1"/>
              <a:t>onderwerpen</a:t>
            </a:r>
            <a:r>
              <a:rPr dirty="0"/>
              <a:t> en </a:t>
            </a:r>
            <a:r>
              <a:rPr dirty="0" err="1"/>
              <a:t>authentieke</a:t>
            </a:r>
            <a:r>
              <a:rPr dirty="0"/>
              <a:t> </a:t>
            </a:r>
            <a:r>
              <a:rPr dirty="0" err="1"/>
              <a:t>persoonlijkheden</a:t>
            </a:r>
            <a:r>
              <a:rPr dirty="0"/>
              <a:t>.</a:t>
            </a:r>
          </a:p>
        </p:txBody>
      </p:sp>
      <p:pic>
        <p:nvPicPr>
          <p:cNvPr id="415"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09"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Aanpak: een betere online aanwezigheid</a:t>
            </a:r>
            <a:endParaRPr dirty="0"/>
          </a:p>
        </p:txBody>
      </p:sp>
      <p:sp>
        <p:nvSpPr>
          <p:cNvPr id="410" name="Google Shape;183;p38"/>
          <p:cNvSpPr txBox="1">
            <a:spLocks noGrp="1"/>
          </p:cNvSpPr>
          <p:nvPr>
            <p:ph type="body" idx="1"/>
          </p:nvPr>
        </p:nvSpPr>
        <p:spPr>
          <a:xfrm>
            <a:off x="628650" y="1369219"/>
            <a:ext cx="7886700" cy="3263505"/>
          </a:xfrm>
          <a:prstGeom prst="rect">
            <a:avLst/>
          </a:prstGeom>
        </p:spPr>
        <p:txBody>
          <a:bodyPr>
            <a:normAutofit/>
          </a:bodyPr>
          <a:lstStyle/>
          <a:p>
            <a:pPr marL="110289" indent="-110289" algn="l">
              <a:buSzPct val="100000"/>
              <a:buChar char="•"/>
              <a:defRPr sz="1200">
                <a:solidFill>
                  <a:srgbClr val="FFFFFF"/>
                </a:solidFill>
                <a:latin typeface="Helvetica Neue"/>
                <a:ea typeface="Helvetica Neue"/>
                <a:cs typeface="Helvetica Neue"/>
                <a:sym typeface="Helvetica Neue"/>
              </a:defRPr>
            </a:pPr>
            <a:r>
              <a:rPr lang="nl-NL" dirty="0"/>
              <a:t>Een moderne partij is online effectief. Dat is geen kwestie van kwantiteit maar vooral van kwaliteit. De PvdA kan daarin verbeteren</a:t>
            </a:r>
          </a:p>
          <a:p>
            <a:pPr marL="110289" indent="-110289" algn="l">
              <a:buSzPct val="100000"/>
              <a:buChar char="•"/>
              <a:defRPr sz="1200">
                <a:solidFill>
                  <a:srgbClr val="FFFFFF"/>
                </a:solidFill>
                <a:latin typeface="Helvetica Neue"/>
                <a:ea typeface="Helvetica Neue"/>
                <a:cs typeface="Helvetica Neue"/>
                <a:sym typeface="Helvetica Neue"/>
              </a:defRPr>
            </a:pPr>
            <a:r>
              <a:rPr dirty="0" err="1"/>
              <a:t>Een</a:t>
            </a:r>
            <a:r>
              <a:rPr dirty="0"/>
              <a:t> </a:t>
            </a:r>
            <a:r>
              <a:rPr dirty="0" err="1"/>
              <a:t>sterke</a:t>
            </a:r>
            <a:r>
              <a:rPr dirty="0"/>
              <a:t> online strategie </a:t>
            </a:r>
            <a:r>
              <a:rPr dirty="0" err="1"/>
              <a:t>gaat</a:t>
            </a:r>
            <a:r>
              <a:rPr dirty="0"/>
              <a:t> uit van het </a:t>
            </a:r>
            <a:r>
              <a:rPr dirty="0" err="1"/>
              <a:t>vertellen</a:t>
            </a:r>
            <a:r>
              <a:rPr dirty="0"/>
              <a:t> van </a:t>
            </a:r>
            <a:r>
              <a:rPr dirty="0" err="1"/>
              <a:t>verhalen</a:t>
            </a:r>
            <a:r>
              <a:rPr dirty="0"/>
              <a:t>, het </a:t>
            </a:r>
            <a:r>
              <a:rPr dirty="0" err="1"/>
              <a:t>involveren</a:t>
            </a:r>
            <a:r>
              <a:rPr dirty="0"/>
              <a:t> van </a:t>
            </a:r>
            <a:r>
              <a:rPr dirty="0" err="1"/>
              <a:t>mensen</a:t>
            </a:r>
            <a:r>
              <a:rPr dirty="0"/>
              <a:t> op </a:t>
            </a:r>
            <a:r>
              <a:rPr dirty="0" err="1"/>
              <a:t>inhoud</a:t>
            </a:r>
            <a:r>
              <a:rPr dirty="0"/>
              <a:t>, het </a:t>
            </a:r>
            <a:r>
              <a:rPr dirty="0" err="1"/>
              <a:t>verbinden</a:t>
            </a:r>
            <a:r>
              <a:rPr dirty="0"/>
              <a:t> aan </a:t>
            </a:r>
            <a:r>
              <a:rPr dirty="0" err="1"/>
              <a:t>persoonlijkheden</a:t>
            </a:r>
            <a:r>
              <a:rPr dirty="0"/>
              <a:t> en </a:t>
            </a:r>
            <a:r>
              <a:rPr dirty="0" err="1"/>
              <a:t>vooral</a:t>
            </a:r>
            <a:r>
              <a:rPr dirty="0"/>
              <a:t> het </a:t>
            </a:r>
            <a:r>
              <a:rPr dirty="0" err="1"/>
              <a:t>communiceren</a:t>
            </a:r>
            <a:r>
              <a:rPr dirty="0"/>
              <a:t> met </a:t>
            </a:r>
            <a:r>
              <a:rPr dirty="0" err="1"/>
              <a:t>beeld</a:t>
            </a:r>
            <a:r>
              <a:rPr dirty="0"/>
              <a:t>. Dat </a:t>
            </a:r>
            <a:r>
              <a:rPr dirty="0" err="1"/>
              <a:t>begint</a:t>
            </a:r>
            <a:r>
              <a:rPr dirty="0"/>
              <a:t> met </a:t>
            </a:r>
            <a:r>
              <a:rPr dirty="0" err="1"/>
              <a:t>authenticiteit</a:t>
            </a:r>
            <a:r>
              <a:rPr dirty="0"/>
              <a:t>: </a:t>
            </a:r>
            <a:r>
              <a:rPr dirty="0" err="1"/>
              <a:t>mensen</a:t>
            </a:r>
            <a:r>
              <a:rPr dirty="0"/>
              <a:t> en hun </a:t>
            </a:r>
            <a:r>
              <a:rPr dirty="0" err="1"/>
              <a:t>vragen</a:t>
            </a:r>
            <a:r>
              <a:rPr dirty="0"/>
              <a:t>, </a:t>
            </a:r>
            <a:r>
              <a:rPr dirty="0" err="1"/>
              <a:t>zorgen</a:t>
            </a:r>
            <a:r>
              <a:rPr dirty="0"/>
              <a:t> en </a:t>
            </a:r>
            <a:r>
              <a:rPr dirty="0" err="1"/>
              <a:t>wensen</a:t>
            </a:r>
            <a:r>
              <a:rPr dirty="0"/>
              <a:t> </a:t>
            </a:r>
            <a:r>
              <a:rPr dirty="0" err="1"/>
              <a:t>staan</a:t>
            </a:r>
            <a:r>
              <a:rPr dirty="0"/>
              <a:t> </a:t>
            </a:r>
            <a:r>
              <a:rPr dirty="0" err="1"/>
              <a:t>centraal</a:t>
            </a:r>
            <a:r>
              <a:rPr dirty="0"/>
              <a:t>, </a:t>
            </a:r>
            <a:r>
              <a:rPr dirty="0" err="1"/>
              <a:t>authentieke</a:t>
            </a:r>
            <a:r>
              <a:rPr dirty="0"/>
              <a:t> </a:t>
            </a:r>
            <a:r>
              <a:rPr dirty="0" err="1"/>
              <a:t>politici</a:t>
            </a:r>
            <a:r>
              <a:rPr dirty="0"/>
              <a:t> die hun </a:t>
            </a:r>
            <a:r>
              <a:rPr dirty="0" err="1"/>
              <a:t>passie</a:t>
            </a:r>
            <a:r>
              <a:rPr dirty="0"/>
              <a:t> en </a:t>
            </a:r>
            <a:r>
              <a:rPr dirty="0" err="1"/>
              <a:t>overtuiging</a:t>
            </a:r>
            <a:r>
              <a:rPr dirty="0"/>
              <a:t> </a:t>
            </a:r>
            <a:r>
              <a:rPr dirty="0" err="1"/>
              <a:t>laten</a:t>
            </a:r>
            <a:r>
              <a:rPr dirty="0"/>
              <a:t> </a:t>
            </a:r>
            <a:r>
              <a:rPr dirty="0" err="1"/>
              <a:t>zien</a:t>
            </a:r>
            <a:r>
              <a:rPr dirty="0"/>
              <a:t> </a:t>
            </a:r>
            <a:r>
              <a:rPr dirty="0" err="1"/>
              <a:t>om</a:t>
            </a:r>
            <a:r>
              <a:rPr dirty="0"/>
              <a:t> </a:t>
            </a:r>
            <a:r>
              <a:rPr dirty="0" err="1"/>
              <a:t>daar</a:t>
            </a:r>
            <a:r>
              <a:rPr dirty="0"/>
              <a:t> </a:t>
            </a:r>
            <a:r>
              <a:rPr dirty="0" err="1"/>
              <a:t>wat</a:t>
            </a:r>
            <a:r>
              <a:rPr dirty="0"/>
              <a:t> aan te </a:t>
            </a:r>
            <a:r>
              <a:rPr dirty="0" err="1"/>
              <a:t>doen</a:t>
            </a:r>
            <a:r>
              <a:rPr dirty="0"/>
              <a:t>.</a:t>
            </a: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Politici zijn influencers. Veel mensen zijn op zoek naar politici waar ze persoonlijk vertrouwen in hebben. De persoonlijke connectie is vandaag de dag daarom minstens zo belangrijk als de uitstraling van de partij.</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Authenticiteit is daarbij essentieel. Persoonlijke passie en overtuiging zijn de sleutel om harten te veroveren. Streef niet naar eenheidsworst maar koester en ondersteun juist de diversiteit in mensen en hun overtuigingen.</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Waar maak je je boos om? Wat ontroert je? Waar word je enthousiast van? Be the message. </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Gebruik je eigen taal en vorm. Het mag luchtig, het moet persoonlijk</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Maak voor ieder gezicht een eigen online strategie: welk platform, welke toon, welk soort content? Geef individuen dus ook de ruimte om zich te profileren op hun eigen kracht. Niet forceren op onderwerp, maar ondersteunen op eigen keuzes.</a:t>
            </a:r>
          </a:p>
          <a:p>
            <a:pPr marL="110289" indent="-110289" algn="l">
              <a:buSzPct val="100000"/>
              <a:buChar char="•"/>
              <a:defRPr sz="1200">
                <a:solidFill>
                  <a:srgbClr val="FFFFFF"/>
                </a:solidFill>
                <a:latin typeface="Helvetica Neue"/>
                <a:ea typeface="Helvetica Neue"/>
                <a:cs typeface="Helvetica Neue"/>
                <a:sym typeface="Helvetica Neue"/>
              </a:defRPr>
            </a:pPr>
            <a:endParaRPr lang="nl-NL" b="1" dirty="0"/>
          </a:p>
          <a:p>
            <a:pPr marL="110289" indent="-110289" algn="l">
              <a:buSzPct val="100000"/>
              <a:buChar char="•"/>
              <a:defRPr sz="1200">
                <a:solidFill>
                  <a:srgbClr val="FFFFFF"/>
                </a:solidFill>
                <a:latin typeface="Helvetica Neue"/>
                <a:ea typeface="Helvetica Neue"/>
                <a:cs typeface="Helvetica Neue"/>
                <a:sym typeface="Helvetica Neue"/>
              </a:defRPr>
            </a:pPr>
            <a:endParaRPr dirty="0"/>
          </a:p>
        </p:txBody>
      </p:sp>
      <p:pic>
        <p:nvPicPr>
          <p:cNvPr id="411"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17"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Aanpak: een betere online aanwezigheid (2)</a:t>
            </a:r>
            <a:endParaRPr dirty="0"/>
          </a:p>
        </p:txBody>
      </p:sp>
      <p:sp>
        <p:nvSpPr>
          <p:cNvPr id="418" name="Google Shape;183;p38"/>
          <p:cNvSpPr txBox="1">
            <a:spLocks noGrp="1"/>
          </p:cNvSpPr>
          <p:nvPr>
            <p:ph type="body" idx="1"/>
          </p:nvPr>
        </p:nvSpPr>
        <p:spPr>
          <a:xfrm>
            <a:off x="628650" y="1369219"/>
            <a:ext cx="7886700" cy="3263505"/>
          </a:xfrm>
          <a:prstGeom prst="rect">
            <a:avLst/>
          </a:prstGeom>
        </p:spPr>
        <p:txBody>
          <a:bodyPr/>
          <a:lstStyle/>
          <a:p>
            <a:pPr marL="110289" indent="-110289" algn="l">
              <a:buSzPct val="100000"/>
              <a:buChar char="•"/>
              <a:defRPr sz="1200">
                <a:solidFill>
                  <a:srgbClr val="FFFFFF"/>
                </a:solidFill>
                <a:latin typeface="Helvetica Neue"/>
                <a:ea typeface="Helvetica Neue"/>
                <a:cs typeface="Helvetica Neue"/>
                <a:sym typeface="Helvetica Neue"/>
              </a:defRPr>
            </a:pPr>
            <a:r>
              <a:rPr lang="nl-NL" dirty="0"/>
              <a:t>Beeld versterkt inhoud. Een goede online strategie vergt dan ook continue productie van content, veel video, en een slimme distributiestrategie over verschillende kanalen: wat doe je voor wie en met welke onderwerpen en mensen op welk kanaal? Dat vraagt ook een organisatie die daar op is (in)gericht. Op de kanalen waar je actief bent, is een continue flow van activiteit noodzakelijk.</a:t>
            </a:r>
          </a:p>
          <a:p>
            <a:pPr marL="110289" indent="-110289" algn="l">
              <a:buSzPct val="100000"/>
              <a:buChar char="•"/>
              <a:defRPr sz="1200">
                <a:solidFill>
                  <a:srgbClr val="FFFFFF"/>
                </a:solidFill>
                <a:latin typeface="Helvetica Neue"/>
                <a:ea typeface="Helvetica Neue"/>
                <a:cs typeface="Helvetica Neue"/>
                <a:sym typeface="Helvetica Neue"/>
              </a:defRPr>
            </a:pPr>
            <a:r>
              <a:rPr lang="nl-NL" dirty="0"/>
              <a:t>Zichtbaar zijn in de timelines van anderen en positieve connecties opbouwen met influencers in bepaalde doelgroepen (denk aan de gezichtsbepalende jonge gezichten in onderwijs, zorg, klimaat, diversiteit, enz.)   draagt daaraan bij. Identificeer de relevante mensen en organisaties en bouw gericht de connecties op.</a:t>
            </a:r>
          </a:p>
          <a:p>
            <a:pPr marL="110289" indent="-110289" algn="l">
              <a:buSzPct val="100000"/>
              <a:buChar char="•"/>
              <a:defRPr sz="1200">
                <a:solidFill>
                  <a:srgbClr val="FFFFFF"/>
                </a:solidFill>
                <a:latin typeface="Helvetica Neue"/>
                <a:ea typeface="Helvetica Neue"/>
                <a:cs typeface="Helvetica Neue"/>
                <a:sym typeface="Helvetica Neue"/>
              </a:defRPr>
            </a:pPr>
            <a:r>
              <a:rPr lang="nl-NL" dirty="0"/>
              <a:t>Onderdeel van de online strategie zijn themacampagnes. Dat kan op thema of een specifiek onderwerp (wijziging van een wet bijvoorbeeld)</a:t>
            </a:r>
          </a:p>
          <a:p>
            <a:pPr marL="110289" indent="-110289" algn="l">
              <a:buSzPct val="100000"/>
              <a:buChar char="•"/>
              <a:defRPr sz="1200">
                <a:solidFill>
                  <a:srgbClr val="FFFFFF"/>
                </a:solidFill>
                <a:latin typeface="Helvetica Neue"/>
                <a:ea typeface="Helvetica Neue"/>
                <a:cs typeface="Helvetica Neue"/>
                <a:sym typeface="Helvetica Neue"/>
              </a:defRPr>
            </a:pPr>
            <a:r>
              <a:rPr lang="nl-NL" dirty="0"/>
              <a:t>Zet daarbij niet je eigen merk centraal, maar denk vanuit inhoud en mensen en verbind je aan anderen. Zichtbaarheid in timelines van anderen is vaak effectiever dan focus op je eigen kanalen</a:t>
            </a:r>
          </a:p>
          <a:p>
            <a:pPr marL="110289" indent="-110289" algn="l">
              <a:buSzPct val="100000"/>
              <a:buChar char="•"/>
              <a:defRPr sz="1200">
                <a:solidFill>
                  <a:srgbClr val="FFFFFF"/>
                </a:solidFill>
                <a:latin typeface="Helvetica Neue"/>
                <a:ea typeface="Helvetica Neue"/>
                <a:cs typeface="Helvetica Neue"/>
                <a:sym typeface="Helvetica Neue"/>
              </a:defRPr>
            </a:pPr>
            <a:r>
              <a:rPr lang="nl-NL" b="1" dirty="0"/>
              <a:t>Advies: vraag experts om een strategisch en organisatie-advies</a:t>
            </a:r>
          </a:p>
          <a:p>
            <a:pPr marL="120315" indent="-120315" algn="l">
              <a:spcBef>
                <a:spcPts val="0"/>
              </a:spcBef>
              <a:buSzPct val="100000"/>
              <a:buFontTx/>
              <a:buChar char="•"/>
              <a:defRPr sz="1200">
                <a:solidFill>
                  <a:srgbClr val="FFFFFF"/>
                </a:solidFill>
                <a:latin typeface="Helvetica Neue"/>
                <a:ea typeface="Helvetica Neue"/>
                <a:cs typeface="Helvetica Neue"/>
                <a:sym typeface="Helvetica Neue"/>
              </a:defRPr>
            </a:pPr>
            <a:endParaRPr lang="nl-NL" b="1" dirty="0"/>
          </a:p>
          <a:p>
            <a:pPr marL="120315" indent="-120315" algn="l">
              <a:spcBef>
                <a:spcPts val="0"/>
              </a:spcBef>
              <a:buSzPct val="100000"/>
              <a:buFontTx/>
              <a:buChar char="•"/>
              <a:defRPr sz="1200">
                <a:solidFill>
                  <a:srgbClr val="FFFFFF"/>
                </a:solidFill>
                <a:latin typeface="Helvetica Neue"/>
                <a:ea typeface="Helvetica Neue"/>
                <a:cs typeface="Helvetica Neue"/>
                <a:sym typeface="Helvetica Neue"/>
              </a:defRPr>
            </a:pPr>
            <a:r>
              <a:rPr lang="nl-NL" b="1" dirty="0"/>
              <a:t>Advies: train politici en hun naaste medewerkers om content te kunnen produceren, aangevuld met professionele producties van het centrale team. Zorg voor jonge medewerkers met goed gevoel voor wat hip en happening is op sociale media.</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p:txBody>
      </p:sp>
      <p:pic>
        <p:nvPicPr>
          <p:cNvPr id="419"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29" name="Google Shape;182;p38"/>
          <p:cNvSpPr txBox="1">
            <a:spLocks noGrp="1"/>
          </p:cNvSpPr>
          <p:nvPr>
            <p:ph type="title"/>
          </p:nvPr>
        </p:nvSpPr>
        <p:spPr>
          <a:xfrm>
            <a:off x="628650" y="273844"/>
            <a:ext cx="7886700" cy="994200"/>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Aanpak: verbind je met anderen</a:t>
            </a:r>
            <a:endParaRPr dirty="0"/>
          </a:p>
        </p:txBody>
      </p:sp>
      <p:sp>
        <p:nvSpPr>
          <p:cNvPr id="430" name="Google Shape;183;p38"/>
          <p:cNvSpPr txBox="1">
            <a:spLocks noGrp="1"/>
          </p:cNvSpPr>
          <p:nvPr>
            <p:ph type="body" idx="1"/>
          </p:nvPr>
        </p:nvSpPr>
        <p:spPr>
          <a:xfrm>
            <a:off x="628650" y="1437280"/>
            <a:ext cx="7886700" cy="3263401"/>
          </a:xfrm>
          <a:prstGeom prst="rect">
            <a:avLst/>
          </a:prstGeom>
        </p:spPr>
        <p:txBody>
          <a:bodyPr>
            <a:normAutofit lnSpcReduction="10000"/>
          </a:bodyPr>
          <a:lstStyle/>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a:t>De partij </a:t>
            </a:r>
            <a:r>
              <a:rPr dirty="0" err="1"/>
              <a:t>kan</a:t>
            </a:r>
            <a:r>
              <a:rPr dirty="0"/>
              <a:t> </a:t>
            </a:r>
            <a:r>
              <a:rPr dirty="0" err="1"/>
              <a:t>niet</a:t>
            </a:r>
            <a:r>
              <a:rPr dirty="0"/>
              <a:t> </a:t>
            </a:r>
            <a:r>
              <a:rPr dirty="0" err="1"/>
              <a:t>langer</a:t>
            </a:r>
            <a:r>
              <a:rPr dirty="0"/>
              <a:t> het centrum van het </a:t>
            </a:r>
            <a:r>
              <a:rPr dirty="0" err="1"/>
              <a:t>denken</a:t>
            </a:r>
            <a:r>
              <a:rPr dirty="0"/>
              <a:t> </a:t>
            </a:r>
            <a:r>
              <a:rPr dirty="0" err="1"/>
              <a:t>zijn</a:t>
            </a:r>
            <a:r>
              <a:rPr dirty="0"/>
              <a:t>. We </a:t>
            </a:r>
            <a:r>
              <a:rPr dirty="0" err="1"/>
              <a:t>zijn</a:t>
            </a:r>
            <a:r>
              <a:rPr dirty="0"/>
              <a:t> </a:t>
            </a:r>
            <a:r>
              <a:rPr dirty="0" err="1"/>
              <a:t>onderdeel</a:t>
            </a:r>
            <a:r>
              <a:rPr dirty="0"/>
              <a:t> van </a:t>
            </a:r>
            <a:r>
              <a:rPr dirty="0" err="1"/>
              <a:t>een</a:t>
            </a:r>
            <a:r>
              <a:rPr dirty="0"/>
              <a:t> </a:t>
            </a:r>
            <a:r>
              <a:rPr dirty="0" err="1"/>
              <a:t>bredere</a:t>
            </a:r>
            <a:r>
              <a:rPr dirty="0"/>
              <a:t> </a:t>
            </a:r>
            <a:r>
              <a:rPr dirty="0" err="1"/>
              <a:t>progressieve</a:t>
            </a:r>
            <a:r>
              <a:rPr dirty="0"/>
              <a:t> </a:t>
            </a:r>
            <a:r>
              <a:rPr dirty="0" err="1"/>
              <a:t>beweging</a:t>
            </a:r>
            <a:r>
              <a:rPr dirty="0"/>
              <a:t>.</a:t>
            </a: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De PvdA heeft zich goed weten te verbinden met de publieke sector (vooral zorg en onderwijs), met de werkers in moderne kwetsbare beroepen (pakketbezorgers, </a:t>
            </a:r>
            <a:r>
              <a:rPr lang="nl-NL" dirty="0" err="1"/>
              <a:t>maaltijdkoeriers</a:t>
            </a:r>
            <a:r>
              <a:rPr lang="nl-NL" dirty="0"/>
              <a:t>, zzp-ers, enz.) en met de positie van jongeren op de woningmarkt. Hou vol en verbreed ook naar veiligheid en andere medewerkers van de publieke zaak</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We doen dit samen met anderen: wij zijn partners van individuen en groepen die opstaan tegen onrecht en strijden voor een betere toekomst.</a:t>
            </a: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lang="nl-NL" b="1" dirty="0"/>
              <a:t>Advies: i</a:t>
            </a:r>
            <a:r>
              <a:rPr b="1" dirty="0" err="1"/>
              <a:t>dentificeer</a:t>
            </a:r>
            <a:r>
              <a:rPr b="1" dirty="0"/>
              <a:t> de </a:t>
            </a:r>
            <a:r>
              <a:rPr b="1" dirty="0" err="1"/>
              <a:t>belangrijkste</a:t>
            </a:r>
            <a:r>
              <a:rPr b="1" dirty="0"/>
              <a:t> </a:t>
            </a:r>
            <a:r>
              <a:rPr b="1" dirty="0" err="1"/>
              <a:t>organisaties</a:t>
            </a:r>
            <a:r>
              <a:rPr b="1" dirty="0"/>
              <a:t> met </a:t>
            </a:r>
            <a:r>
              <a:rPr b="1" dirty="0" err="1"/>
              <a:t>een</a:t>
            </a:r>
            <a:r>
              <a:rPr b="1" dirty="0"/>
              <a:t> </a:t>
            </a:r>
            <a:r>
              <a:rPr b="1" dirty="0" err="1"/>
              <a:t>progressieve</a:t>
            </a:r>
            <a:r>
              <a:rPr b="1" dirty="0"/>
              <a:t> agenda. </a:t>
            </a:r>
            <a:r>
              <a:rPr b="1" dirty="0" err="1"/>
              <a:t>Denk</a:t>
            </a:r>
            <a:r>
              <a:rPr b="1" dirty="0"/>
              <a:t> aan FNV, BNNVARA, </a:t>
            </a:r>
            <a:r>
              <a:rPr b="1" dirty="0" err="1"/>
              <a:t>Dierenbescherming</a:t>
            </a:r>
            <a:r>
              <a:rPr b="1" dirty="0"/>
              <a:t>, </a:t>
            </a:r>
            <a:r>
              <a:rPr b="1" dirty="0" err="1"/>
              <a:t>Oxfam-Novib</a:t>
            </a:r>
            <a:r>
              <a:rPr b="1" dirty="0"/>
              <a:t>, Greenpeace, </a:t>
            </a:r>
            <a:r>
              <a:rPr b="1" dirty="0" err="1"/>
              <a:t>POinActie</a:t>
            </a:r>
            <a:r>
              <a:rPr b="1" dirty="0"/>
              <a:t>, </a:t>
            </a:r>
            <a:r>
              <a:rPr b="1" dirty="0" err="1"/>
              <a:t>vakbonden</a:t>
            </a:r>
            <a:r>
              <a:rPr b="1" dirty="0"/>
              <a:t> en </a:t>
            </a:r>
            <a:r>
              <a:rPr b="1" dirty="0" err="1"/>
              <a:t>actiegroepen</a:t>
            </a:r>
            <a:r>
              <a:rPr b="1" dirty="0"/>
              <a:t> uit </a:t>
            </a:r>
            <a:r>
              <a:rPr b="1" dirty="0" err="1"/>
              <a:t>zorg</a:t>
            </a:r>
            <a:r>
              <a:rPr b="1" dirty="0"/>
              <a:t>, </a:t>
            </a:r>
            <a:r>
              <a:rPr b="1" dirty="0" err="1"/>
              <a:t>onderwijs</a:t>
            </a:r>
            <a:r>
              <a:rPr b="1" dirty="0"/>
              <a:t>, politie en </a:t>
            </a:r>
            <a:r>
              <a:rPr b="1" dirty="0" err="1"/>
              <a:t>ambtenarij</a:t>
            </a:r>
            <a:r>
              <a:rPr b="1" dirty="0"/>
              <a:t>, De </a:t>
            </a:r>
            <a:r>
              <a:rPr b="1" dirty="0" err="1"/>
              <a:t>Goede</a:t>
            </a:r>
            <a:r>
              <a:rPr b="1" dirty="0"/>
              <a:t> </a:t>
            </a:r>
            <a:r>
              <a:rPr b="1" dirty="0" err="1"/>
              <a:t>Zaak</a:t>
            </a:r>
            <a:r>
              <a:rPr b="1" dirty="0"/>
              <a:t>, De Jonge </a:t>
            </a:r>
            <a:r>
              <a:rPr b="1" dirty="0" err="1"/>
              <a:t>Klimaat</a:t>
            </a:r>
            <a:r>
              <a:rPr b="1" dirty="0"/>
              <a:t> </a:t>
            </a:r>
            <a:r>
              <a:rPr b="1" dirty="0" err="1"/>
              <a:t>Beweging</a:t>
            </a:r>
            <a:r>
              <a:rPr b="1" dirty="0"/>
              <a:t>, Extinction Rebellion, </a:t>
            </a:r>
            <a:r>
              <a:rPr b="1" dirty="0" err="1"/>
              <a:t>regionale</a:t>
            </a:r>
            <a:r>
              <a:rPr b="1" dirty="0"/>
              <a:t> clubs </a:t>
            </a:r>
            <a:r>
              <a:rPr b="1" dirty="0" err="1"/>
              <a:t>als</a:t>
            </a:r>
            <a:r>
              <a:rPr b="1" dirty="0"/>
              <a:t> Fryske </a:t>
            </a:r>
            <a:r>
              <a:rPr b="1" dirty="0" err="1"/>
              <a:t>Gea</a:t>
            </a:r>
            <a:r>
              <a:rPr b="1" dirty="0"/>
              <a:t>, Nederland </a:t>
            </a:r>
            <a:r>
              <a:rPr b="1" dirty="0" err="1"/>
              <a:t>Wordt</a:t>
            </a:r>
            <a:r>
              <a:rPr b="1" dirty="0"/>
              <a:t> </a:t>
            </a:r>
            <a:r>
              <a:rPr b="1" dirty="0" err="1"/>
              <a:t>Beter</a:t>
            </a:r>
            <a:r>
              <a:rPr b="1" dirty="0"/>
              <a:t>, Black Lives Matter Nederland, </a:t>
            </a:r>
            <a:r>
              <a:rPr b="1" dirty="0" err="1"/>
              <a:t>Generatie</a:t>
            </a:r>
            <a:r>
              <a:rPr b="1" dirty="0"/>
              <a:t> Y, </a:t>
            </a:r>
            <a:r>
              <a:rPr b="1" dirty="0" err="1"/>
              <a:t>Pak</a:t>
            </a:r>
            <a:r>
              <a:rPr b="1" dirty="0"/>
              <a:t> de </a:t>
            </a:r>
            <a:r>
              <a:rPr b="1" dirty="0" err="1"/>
              <a:t>Macht</a:t>
            </a:r>
            <a:r>
              <a:rPr b="1" dirty="0"/>
              <a:t>, Stem op </a:t>
            </a:r>
            <a:r>
              <a:rPr b="1" dirty="0" err="1"/>
              <a:t>een</a:t>
            </a:r>
            <a:r>
              <a:rPr b="1" dirty="0"/>
              <a:t> </a:t>
            </a:r>
            <a:r>
              <a:rPr b="1" dirty="0" err="1"/>
              <a:t>Vrouw</a:t>
            </a:r>
            <a:r>
              <a:rPr b="1" dirty="0"/>
              <a:t> en </a:t>
            </a:r>
            <a:r>
              <a:rPr b="1" dirty="0" err="1"/>
              <a:t>natuurlijk</a:t>
            </a:r>
            <a:r>
              <a:rPr b="1" dirty="0"/>
              <a:t> </a:t>
            </a:r>
            <a:r>
              <a:rPr b="1" dirty="0" err="1"/>
              <a:t>GroenLinks</a:t>
            </a:r>
            <a:r>
              <a:rPr b="1" dirty="0"/>
              <a:t>.</a:t>
            </a:r>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b="1"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b="1" dirty="0" err="1"/>
              <a:t>Maak</a:t>
            </a:r>
            <a:r>
              <a:rPr b="1" dirty="0"/>
              <a:t> </a:t>
            </a:r>
            <a:r>
              <a:rPr b="1" dirty="0" err="1"/>
              <a:t>een</a:t>
            </a:r>
            <a:r>
              <a:rPr b="1" dirty="0"/>
              <a:t> netwerk- en </a:t>
            </a:r>
            <a:r>
              <a:rPr b="1" dirty="0" err="1"/>
              <a:t>partnerschapsagenda</a:t>
            </a:r>
            <a:r>
              <a:rPr b="1" dirty="0"/>
              <a:t>: met </a:t>
            </a:r>
            <a:r>
              <a:rPr b="1" dirty="0" err="1"/>
              <a:t>welke</a:t>
            </a:r>
            <a:r>
              <a:rPr b="1" dirty="0"/>
              <a:t> </a:t>
            </a:r>
            <a:r>
              <a:rPr b="1" dirty="0" err="1"/>
              <a:t>organisatie</a:t>
            </a:r>
            <a:r>
              <a:rPr b="1" dirty="0"/>
              <a:t> wil je contact </a:t>
            </a:r>
            <a:r>
              <a:rPr b="1" dirty="0" err="1"/>
              <a:t>onderhouden</a:t>
            </a:r>
            <a:r>
              <a:rPr b="1" dirty="0"/>
              <a:t> en </a:t>
            </a:r>
            <a:r>
              <a:rPr b="1" dirty="0" err="1"/>
              <a:t>incidenteel</a:t>
            </a:r>
            <a:r>
              <a:rPr b="1" dirty="0"/>
              <a:t> </a:t>
            </a:r>
            <a:r>
              <a:rPr b="1" dirty="0" err="1"/>
              <a:t>samen</a:t>
            </a:r>
            <a:r>
              <a:rPr lang="nl-NL" b="1" dirty="0"/>
              <a:t>werken </a:t>
            </a:r>
            <a:r>
              <a:rPr b="1" dirty="0"/>
              <a:t>en met </a:t>
            </a:r>
            <a:r>
              <a:rPr b="1" dirty="0" err="1"/>
              <a:t>welke</a:t>
            </a:r>
            <a:r>
              <a:rPr b="1" dirty="0"/>
              <a:t> wil je </a:t>
            </a:r>
            <a:r>
              <a:rPr b="1" dirty="0" err="1"/>
              <a:t>bouwen</a:t>
            </a:r>
            <a:r>
              <a:rPr b="1" dirty="0"/>
              <a:t> aan </a:t>
            </a:r>
            <a:r>
              <a:rPr b="1" dirty="0" err="1"/>
              <a:t>een</a:t>
            </a:r>
            <a:r>
              <a:rPr b="1" dirty="0"/>
              <a:t> </a:t>
            </a:r>
            <a:r>
              <a:rPr lang="nl-NL" b="1" dirty="0"/>
              <a:t>structureel </a:t>
            </a:r>
            <a:r>
              <a:rPr b="1" dirty="0" err="1"/>
              <a:t>partnerschap</a:t>
            </a:r>
            <a:r>
              <a:rPr b="1" dirty="0"/>
              <a:t>?</a:t>
            </a:r>
            <a:endParaRPr lang="nl-NL" b="1"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lang="nl-NL" b="1" dirty="0"/>
              <a:t>GroenLinks is in elk geval een belangrijke partner waarmee de PvdA structureel samenwerkt.</a:t>
            </a:r>
            <a:endParaRPr b="1" dirty="0"/>
          </a:p>
        </p:txBody>
      </p:sp>
      <p:pic>
        <p:nvPicPr>
          <p:cNvPr id="431"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33" name="Google Shape;182;p38"/>
          <p:cNvSpPr txBox="1">
            <a:spLocks noGrp="1"/>
          </p:cNvSpPr>
          <p:nvPr>
            <p:ph type="title"/>
          </p:nvPr>
        </p:nvSpPr>
        <p:spPr>
          <a:xfrm>
            <a:off x="628650" y="273844"/>
            <a:ext cx="7886700" cy="994200"/>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Aanpak: verbind je met anderen (2)</a:t>
            </a:r>
            <a:endParaRPr dirty="0"/>
          </a:p>
        </p:txBody>
      </p:sp>
      <p:sp>
        <p:nvSpPr>
          <p:cNvPr id="434" name="Google Shape;183;p38"/>
          <p:cNvSpPr txBox="1">
            <a:spLocks noGrp="1"/>
          </p:cNvSpPr>
          <p:nvPr>
            <p:ph type="body" idx="1"/>
          </p:nvPr>
        </p:nvSpPr>
        <p:spPr>
          <a:xfrm>
            <a:off x="628650" y="1369219"/>
            <a:ext cx="7886700" cy="3263401"/>
          </a:xfrm>
          <a:prstGeom prst="rect">
            <a:avLst/>
          </a:prstGeom>
        </p:spPr>
        <p:txBody>
          <a:bodyPr/>
          <a:lstStyle/>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a:t>De PvdA is </a:t>
            </a:r>
            <a:r>
              <a:rPr dirty="0" err="1"/>
              <a:t>niet</a:t>
            </a:r>
            <a:r>
              <a:rPr dirty="0"/>
              <a:t> het centrum van de </a:t>
            </a:r>
            <a:r>
              <a:rPr dirty="0" err="1"/>
              <a:t>progressieve</a:t>
            </a:r>
            <a:r>
              <a:rPr dirty="0"/>
              <a:t> </a:t>
            </a:r>
            <a:r>
              <a:rPr dirty="0" err="1"/>
              <a:t>beweging</a:t>
            </a:r>
            <a:r>
              <a:rPr dirty="0"/>
              <a:t>, </a:t>
            </a:r>
            <a:r>
              <a:rPr dirty="0" err="1"/>
              <a:t>maar</a:t>
            </a:r>
            <a:r>
              <a:rPr dirty="0"/>
              <a:t> </a:t>
            </a:r>
            <a:r>
              <a:rPr dirty="0" err="1"/>
              <a:t>een</a:t>
            </a:r>
            <a:r>
              <a:rPr dirty="0"/>
              <a:t> </a:t>
            </a:r>
            <a:r>
              <a:rPr dirty="0" err="1"/>
              <a:t>onderdeel</a:t>
            </a:r>
            <a:r>
              <a:rPr dirty="0"/>
              <a:t>. Doe </a:t>
            </a:r>
            <a:r>
              <a:rPr dirty="0" err="1"/>
              <a:t>mee</a:t>
            </a:r>
            <a:r>
              <a:rPr dirty="0"/>
              <a:t> met </a:t>
            </a:r>
            <a:r>
              <a:rPr dirty="0" err="1"/>
              <a:t>anderen</a:t>
            </a:r>
            <a:r>
              <a:rPr dirty="0"/>
              <a:t>, </a:t>
            </a:r>
            <a:r>
              <a:rPr dirty="0" err="1"/>
              <a:t>steun</a:t>
            </a:r>
            <a:r>
              <a:rPr dirty="0"/>
              <a:t> hen.</a:t>
            </a:r>
            <a:r>
              <a:rPr lang="nl-NL" dirty="0"/>
              <a:t> Werk samen aan de ontwikkeling van inhoudelijke plannen en campagnes. Scout en werf talenten in deze netwerken.</a:t>
            </a: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err="1"/>
              <a:t>Beperk</a:t>
            </a:r>
            <a:r>
              <a:rPr dirty="0"/>
              <a:t> je </a:t>
            </a:r>
            <a:r>
              <a:rPr dirty="0" err="1"/>
              <a:t>niet</a:t>
            </a:r>
            <a:r>
              <a:rPr dirty="0"/>
              <a:t> tot </a:t>
            </a:r>
            <a:r>
              <a:rPr dirty="0" err="1"/>
              <a:t>organisaties</a:t>
            </a:r>
            <a:r>
              <a:rPr dirty="0"/>
              <a:t>, </a:t>
            </a:r>
            <a:r>
              <a:rPr dirty="0" err="1"/>
              <a:t>maar</a:t>
            </a:r>
            <a:r>
              <a:rPr dirty="0"/>
              <a:t> </a:t>
            </a:r>
            <a:r>
              <a:rPr dirty="0" err="1"/>
              <a:t>verbind</a:t>
            </a:r>
            <a:r>
              <a:rPr dirty="0"/>
              <a:t> je </a:t>
            </a:r>
            <a:r>
              <a:rPr dirty="0" err="1"/>
              <a:t>nadrukkelijk</a:t>
            </a:r>
            <a:r>
              <a:rPr dirty="0"/>
              <a:t> </a:t>
            </a:r>
            <a:r>
              <a:rPr lang="nl-NL" dirty="0"/>
              <a:t>ook </a:t>
            </a:r>
            <a:r>
              <a:rPr dirty="0"/>
              <a:t>met </a:t>
            </a:r>
            <a:r>
              <a:rPr dirty="0" err="1"/>
              <a:t>individuele</a:t>
            </a:r>
            <a:r>
              <a:rPr dirty="0"/>
              <a:t> (online) </a:t>
            </a:r>
            <a:r>
              <a:rPr dirty="0" err="1"/>
              <a:t>activisten</a:t>
            </a:r>
            <a:r>
              <a:rPr dirty="0"/>
              <a:t>.</a:t>
            </a:r>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err="1"/>
              <a:t>Vraag</a:t>
            </a:r>
            <a:r>
              <a:rPr dirty="0"/>
              <a:t> </a:t>
            </a:r>
            <a:r>
              <a:rPr dirty="0" err="1"/>
              <a:t>progressieve</a:t>
            </a:r>
            <a:r>
              <a:rPr dirty="0"/>
              <a:t> </a:t>
            </a:r>
            <a:r>
              <a:rPr dirty="0" err="1"/>
              <a:t>activisten</a:t>
            </a:r>
            <a:r>
              <a:rPr dirty="0"/>
              <a:t> en </a:t>
            </a:r>
            <a:r>
              <a:rPr dirty="0" err="1"/>
              <a:t>organisaties</a:t>
            </a:r>
            <a:r>
              <a:rPr dirty="0"/>
              <a:t> </a:t>
            </a:r>
            <a:r>
              <a:rPr dirty="0" err="1"/>
              <a:t>uitdrukkelijk</a:t>
            </a:r>
            <a:r>
              <a:rPr dirty="0"/>
              <a:t> </a:t>
            </a:r>
            <a:r>
              <a:rPr dirty="0" err="1"/>
              <a:t>om</a:t>
            </a:r>
            <a:r>
              <a:rPr dirty="0"/>
              <a:t> </a:t>
            </a:r>
            <a:r>
              <a:rPr dirty="0" err="1"/>
              <a:t>bij</a:t>
            </a:r>
            <a:r>
              <a:rPr dirty="0"/>
              <a:t> te </a:t>
            </a:r>
            <a:r>
              <a:rPr dirty="0" err="1"/>
              <a:t>dragen</a:t>
            </a:r>
            <a:r>
              <a:rPr dirty="0"/>
              <a:t> aan </a:t>
            </a:r>
            <a:r>
              <a:rPr dirty="0" err="1"/>
              <a:t>onze</a:t>
            </a:r>
            <a:r>
              <a:rPr dirty="0"/>
              <a:t> </a:t>
            </a:r>
            <a:r>
              <a:rPr dirty="0" err="1"/>
              <a:t>parlementaire</a:t>
            </a:r>
            <a:r>
              <a:rPr dirty="0"/>
              <a:t> agenda door </a:t>
            </a:r>
            <a:r>
              <a:rPr dirty="0" err="1"/>
              <a:t>korte</a:t>
            </a:r>
            <a:r>
              <a:rPr dirty="0"/>
              <a:t> </a:t>
            </a:r>
            <a:r>
              <a:rPr dirty="0" err="1"/>
              <a:t>lijnen</a:t>
            </a:r>
            <a:r>
              <a:rPr dirty="0"/>
              <a:t>, </a:t>
            </a:r>
            <a:r>
              <a:rPr dirty="0" err="1"/>
              <a:t>deelname</a:t>
            </a:r>
            <a:r>
              <a:rPr dirty="0"/>
              <a:t> aan </a:t>
            </a:r>
            <a:r>
              <a:rPr dirty="0" err="1"/>
              <a:t>expertisegroepen</a:t>
            </a:r>
            <a:r>
              <a:rPr dirty="0"/>
              <a:t> of </a:t>
            </a:r>
            <a:r>
              <a:rPr dirty="0" err="1"/>
              <a:t>toekomstteams</a:t>
            </a:r>
            <a:r>
              <a:rPr dirty="0"/>
              <a:t> en </a:t>
            </a:r>
            <a:r>
              <a:rPr dirty="0" err="1"/>
              <a:t>bij</a:t>
            </a:r>
            <a:r>
              <a:rPr dirty="0"/>
              <a:t> te </a:t>
            </a:r>
            <a:r>
              <a:rPr dirty="0" err="1"/>
              <a:t>dragen</a:t>
            </a:r>
            <a:r>
              <a:rPr dirty="0"/>
              <a:t> aan de </a:t>
            </a:r>
            <a:r>
              <a:rPr dirty="0" err="1"/>
              <a:t>ontwikkeling</a:t>
            </a:r>
            <a:r>
              <a:rPr dirty="0"/>
              <a:t> van </a:t>
            </a:r>
            <a:r>
              <a:rPr dirty="0" err="1"/>
              <a:t>onze</a:t>
            </a:r>
            <a:r>
              <a:rPr dirty="0"/>
              <a:t> </a:t>
            </a:r>
            <a:r>
              <a:rPr dirty="0" err="1"/>
              <a:t>visie</a:t>
            </a:r>
            <a:r>
              <a:rPr dirty="0"/>
              <a:t> en </a:t>
            </a:r>
            <a:r>
              <a:rPr dirty="0" err="1"/>
              <a:t>inhoud</a:t>
            </a:r>
            <a:r>
              <a:rPr dirty="0"/>
              <a:t>. Dat </a:t>
            </a:r>
            <a:r>
              <a:rPr dirty="0" err="1"/>
              <a:t>vraagt</a:t>
            </a:r>
            <a:r>
              <a:rPr dirty="0"/>
              <a:t> van de </a:t>
            </a:r>
            <a:r>
              <a:rPr dirty="0" err="1"/>
              <a:t>ledendemocratie</a:t>
            </a:r>
            <a:r>
              <a:rPr dirty="0"/>
              <a:t> </a:t>
            </a:r>
            <a:r>
              <a:rPr dirty="0" err="1"/>
              <a:t>om</a:t>
            </a:r>
            <a:r>
              <a:rPr dirty="0"/>
              <a:t> </a:t>
            </a:r>
            <a:r>
              <a:rPr dirty="0" err="1"/>
              <a:t>ruimte</a:t>
            </a:r>
            <a:r>
              <a:rPr dirty="0"/>
              <a:t> te </a:t>
            </a:r>
            <a:r>
              <a:rPr dirty="0" err="1"/>
              <a:t>geven</a:t>
            </a:r>
            <a:r>
              <a:rPr dirty="0"/>
              <a:t> aan </a:t>
            </a:r>
            <a:r>
              <a:rPr dirty="0" err="1"/>
              <a:t>een</a:t>
            </a:r>
            <a:r>
              <a:rPr dirty="0"/>
              <a:t> </a:t>
            </a:r>
            <a:r>
              <a:rPr dirty="0" err="1"/>
              <a:t>proces</a:t>
            </a:r>
            <a:r>
              <a:rPr dirty="0"/>
              <a:t> van </a:t>
            </a:r>
            <a:r>
              <a:rPr dirty="0" err="1"/>
              <a:t>coproductie</a:t>
            </a:r>
            <a:r>
              <a:rPr dirty="0"/>
              <a:t>.</a:t>
            </a:r>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a:t>Neem </a:t>
            </a:r>
            <a:r>
              <a:rPr dirty="0" err="1"/>
              <a:t>een</a:t>
            </a:r>
            <a:r>
              <a:rPr dirty="0"/>
              <a:t> </a:t>
            </a:r>
            <a:r>
              <a:rPr dirty="0" err="1"/>
              <a:t>voorbeeld</a:t>
            </a:r>
            <a:r>
              <a:rPr dirty="0"/>
              <a:t> aan Our Revolution van Bernie Sanders: </a:t>
            </a:r>
            <a:r>
              <a:rPr dirty="0" err="1"/>
              <a:t>nodig</a:t>
            </a:r>
            <a:r>
              <a:rPr dirty="0"/>
              <a:t> </a:t>
            </a:r>
            <a:r>
              <a:rPr dirty="0" err="1"/>
              <a:t>bij</a:t>
            </a:r>
            <a:r>
              <a:rPr dirty="0"/>
              <a:t> </a:t>
            </a:r>
            <a:r>
              <a:rPr dirty="0" err="1"/>
              <a:t>elke</a:t>
            </a:r>
            <a:r>
              <a:rPr dirty="0"/>
              <a:t> </a:t>
            </a:r>
            <a:r>
              <a:rPr dirty="0" err="1"/>
              <a:t>bijeenkomst</a:t>
            </a:r>
            <a:r>
              <a:rPr dirty="0"/>
              <a:t> en elk </a:t>
            </a:r>
            <a:r>
              <a:rPr dirty="0" err="1"/>
              <a:t>congres</a:t>
            </a:r>
            <a:r>
              <a:rPr dirty="0"/>
              <a:t> </a:t>
            </a:r>
            <a:r>
              <a:rPr dirty="0" err="1"/>
              <a:t>allerlei</a:t>
            </a:r>
            <a:r>
              <a:rPr dirty="0"/>
              <a:t> </a:t>
            </a:r>
            <a:r>
              <a:rPr dirty="0" err="1"/>
              <a:t>progressieve</a:t>
            </a:r>
            <a:r>
              <a:rPr dirty="0"/>
              <a:t> (</a:t>
            </a:r>
            <a:r>
              <a:rPr dirty="0" err="1"/>
              <a:t>regionale</a:t>
            </a:r>
            <a:r>
              <a:rPr dirty="0"/>
              <a:t>) </a:t>
            </a:r>
            <a:r>
              <a:rPr dirty="0" err="1"/>
              <a:t>organisaties</a:t>
            </a:r>
            <a:r>
              <a:rPr dirty="0"/>
              <a:t> uit </a:t>
            </a:r>
            <a:r>
              <a:rPr dirty="0" err="1"/>
              <a:t>om</a:t>
            </a:r>
            <a:r>
              <a:rPr dirty="0"/>
              <a:t> het gesprek aan te </a:t>
            </a:r>
            <a:r>
              <a:rPr dirty="0" err="1"/>
              <a:t>gaan</a:t>
            </a:r>
            <a:r>
              <a:rPr dirty="0"/>
              <a:t>, </a:t>
            </a:r>
            <a:r>
              <a:rPr dirty="0" err="1"/>
              <a:t>mensen</a:t>
            </a:r>
            <a:r>
              <a:rPr dirty="0"/>
              <a:t> te </a:t>
            </a:r>
            <a:r>
              <a:rPr dirty="0" err="1"/>
              <a:t>werven</a:t>
            </a:r>
            <a:r>
              <a:rPr dirty="0"/>
              <a:t>, of </a:t>
            </a:r>
            <a:r>
              <a:rPr dirty="0" err="1"/>
              <a:t>handtekeningen</a:t>
            </a:r>
            <a:r>
              <a:rPr dirty="0"/>
              <a:t> te </a:t>
            </a:r>
            <a:r>
              <a:rPr dirty="0" err="1"/>
              <a:t>verzamelen</a:t>
            </a:r>
            <a:r>
              <a:rPr dirty="0"/>
              <a:t> voor </a:t>
            </a:r>
            <a:r>
              <a:rPr dirty="0" err="1"/>
              <a:t>petities</a:t>
            </a:r>
            <a:r>
              <a:rPr dirty="0"/>
              <a:t>. </a:t>
            </a:r>
            <a:r>
              <a:rPr dirty="0" err="1"/>
              <a:t>Bied</a:t>
            </a:r>
            <a:r>
              <a:rPr dirty="0"/>
              <a:t> </a:t>
            </a:r>
            <a:r>
              <a:rPr dirty="0" err="1"/>
              <a:t>een</a:t>
            </a:r>
            <a:r>
              <a:rPr dirty="0"/>
              <a:t> platform, </a:t>
            </a:r>
            <a:r>
              <a:rPr dirty="0" err="1"/>
              <a:t>vorm</a:t>
            </a:r>
            <a:r>
              <a:rPr dirty="0"/>
              <a:t> </a:t>
            </a:r>
            <a:r>
              <a:rPr dirty="0" err="1"/>
              <a:t>een</a:t>
            </a:r>
            <a:r>
              <a:rPr dirty="0"/>
              <a:t> </a:t>
            </a:r>
            <a:r>
              <a:rPr dirty="0" err="1"/>
              <a:t>beweging</a:t>
            </a:r>
            <a:r>
              <a:rPr dirty="0"/>
              <a:t>.</a:t>
            </a:r>
          </a:p>
        </p:txBody>
      </p:sp>
      <p:pic>
        <p:nvPicPr>
          <p:cNvPr id="435"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37" name="Google Shape;182;p38"/>
          <p:cNvSpPr txBox="1">
            <a:spLocks noGrp="1"/>
          </p:cNvSpPr>
          <p:nvPr>
            <p:ph type="title"/>
          </p:nvPr>
        </p:nvSpPr>
        <p:spPr>
          <a:xfrm>
            <a:off x="628650" y="273844"/>
            <a:ext cx="7886700" cy="994200"/>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Aanpak: verbind ook binnen de partij</a:t>
            </a:r>
            <a:endParaRPr dirty="0"/>
          </a:p>
        </p:txBody>
      </p:sp>
      <p:sp>
        <p:nvSpPr>
          <p:cNvPr id="438" name="Google Shape;183;p38"/>
          <p:cNvSpPr txBox="1">
            <a:spLocks noGrp="1"/>
          </p:cNvSpPr>
          <p:nvPr>
            <p:ph type="body" idx="1"/>
          </p:nvPr>
        </p:nvSpPr>
        <p:spPr>
          <a:xfrm>
            <a:off x="628650" y="1471310"/>
            <a:ext cx="7886700" cy="3263401"/>
          </a:xfrm>
          <a:prstGeom prst="rect">
            <a:avLst/>
          </a:prstGeom>
        </p:spPr>
        <p:txBody>
          <a:bodyPr/>
          <a:lstStyle/>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a:t>De PvdA </a:t>
            </a:r>
            <a:r>
              <a:rPr dirty="0" err="1"/>
              <a:t>heeft</a:t>
            </a:r>
            <a:r>
              <a:rPr dirty="0"/>
              <a:t> meer dan </a:t>
            </a:r>
            <a:r>
              <a:rPr dirty="0" err="1"/>
              <a:t>veertigduizend</a:t>
            </a:r>
            <a:r>
              <a:rPr dirty="0"/>
              <a:t> </a:t>
            </a:r>
            <a:r>
              <a:rPr dirty="0" err="1"/>
              <a:t>leden</a:t>
            </a:r>
            <a:r>
              <a:rPr dirty="0"/>
              <a:t> met </a:t>
            </a:r>
            <a:r>
              <a:rPr dirty="0" err="1"/>
              <a:t>evenzoveel</a:t>
            </a:r>
            <a:r>
              <a:rPr dirty="0"/>
              <a:t> expertises en </a:t>
            </a:r>
            <a:r>
              <a:rPr dirty="0" err="1"/>
              <a:t>ervaringen</a:t>
            </a:r>
            <a:r>
              <a:rPr dirty="0"/>
              <a:t>. </a:t>
            </a:r>
            <a:r>
              <a:rPr dirty="0" err="1"/>
              <a:t>Zet</a:t>
            </a:r>
            <a:r>
              <a:rPr dirty="0"/>
              <a:t> </a:t>
            </a:r>
            <a:r>
              <a:rPr dirty="0" err="1"/>
              <a:t>ze</a:t>
            </a:r>
            <a:r>
              <a:rPr dirty="0"/>
              <a:t> in</a:t>
            </a:r>
            <a:r>
              <a:rPr lang="nl-NL" dirty="0"/>
              <a:t> (meer hierover in het onderdeel organisatie)</a:t>
            </a: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err="1"/>
              <a:t>Koester</a:t>
            </a:r>
            <a:r>
              <a:rPr dirty="0"/>
              <a:t> en </a:t>
            </a:r>
            <a:r>
              <a:rPr dirty="0" err="1"/>
              <a:t>organiseer</a:t>
            </a:r>
            <a:r>
              <a:rPr dirty="0"/>
              <a:t> het </a:t>
            </a:r>
            <a:r>
              <a:rPr dirty="0" err="1"/>
              <a:t>interne</a:t>
            </a:r>
            <a:r>
              <a:rPr dirty="0"/>
              <a:t> netwerk </a:t>
            </a:r>
            <a:r>
              <a:rPr dirty="0" err="1"/>
              <a:t>beter</a:t>
            </a:r>
            <a:r>
              <a:rPr dirty="0"/>
              <a:t>:</a:t>
            </a:r>
          </a:p>
          <a:p>
            <a:pPr marL="501315" lvl="1"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err="1"/>
              <a:t>Organiseer</a:t>
            </a:r>
            <a:r>
              <a:rPr dirty="0"/>
              <a:t> netwerk en </a:t>
            </a:r>
            <a:r>
              <a:rPr dirty="0" err="1"/>
              <a:t>samenwerking</a:t>
            </a:r>
            <a:r>
              <a:rPr dirty="0"/>
              <a:t> met </a:t>
            </a:r>
            <a:r>
              <a:rPr dirty="0" err="1"/>
              <a:t>eigen</a:t>
            </a:r>
            <a:r>
              <a:rPr dirty="0"/>
              <a:t> </a:t>
            </a:r>
            <a:r>
              <a:rPr dirty="0" err="1"/>
              <a:t>wethouders</a:t>
            </a:r>
            <a:r>
              <a:rPr dirty="0"/>
              <a:t> en </a:t>
            </a:r>
            <a:r>
              <a:rPr dirty="0" err="1"/>
              <a:t>burgemeesters</a:t>
            </a:r>
            <a:r>
              <a:rPr dirty="0"/>
              <a:t>, </a:t>
            </a:r>
            <a:r>
              <a:rPr dirty="0" err="1"/>
              <a:t>gedeputeerden</a:t>
            </a:r>
            <a:r>
              <a:rPr dirty="0"/>
              <a:t> en CdK’s, </a:t>
            </a:r>
            <a:r>
              <a:rPr dirty="0" err="1"/>
              <a:t>raadsleden</a:t>
            </a:r>
            <a:r>
              <a:rPr dirty="0"/>
              <a:t> en </a:t>
            </a:r>
            <a:r>
              <a:rPr dirty="0" err="1"/>
              <a:t>Statenleden</a:t>
            </a:r>
            <a:r>
              <a:rPr dirty="0"/>
              <a:t>. </a:t>
            </a:r>
            <a:r>
              <a:rPr dirty="0" err="1"/>
              <a:t>Vorm</a:t>
            </a:r>
            <a:r>
              <a:rPr dirty="0"/>
              <a:t> </a:t>
            </a:r>
            <a:r>
              <a:rPr dirty="0" err="1"/>
              <a:t>structurele</a:t>
            </a:r>
            <a:r>
              <a:rPr dirty="0"/>
              <a:t> teams op </a:t>
            </a:r>
            <a:r>
              <a:rPr dirty="0" err="1"/>
              <a:t>thema’s</a:t>
            </a:r>
            <a:r>
              <a:rPr dirty="0"/>
              <a:t> met </a:t>
            </a:r>
            <a:r>
              <a:rPr dirty="0" err="1"/>
              <a:t>Kamerleden</a:t>
            </a:r>
            <a:r>
              <a:rPr dirty="0"/>
              <a:t> en </a:t>
            </a:r>
            <a:r>
              <a:rPr dirty="0" err="1"/>
              <a:t>europarlementariërs</a:t>
            </a:r>
            <a:r>
              <a:rPr dirty="0"/>
              <a:t>.</a:t>
            </a:r>
          </a:p>
          <a:p>
            <a:pPr marL="501315" lvl="1"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err="1"/>
              <a:t>Zoek</a:t>
            </a:r>
            <a:r>
              <a:rPr dirty="0"/>
              <a:t> </a:t>
            </a:r>
            <a:r>
              <a:rPr dirty="0" err="1"/>
              <a:t>actief</a:t>
            </a:r>
            <a:r>
              <a:rPr dirty="0"/>
              <a:t> contact met (</a:t>
            </a:r>
            <a:r>
              <a:rPr dirty="0" err="1"/>
              <a:t>invloedrijke</a:t>
            </a:r>
            <a:r>
              <a:rPr dirty="0"/>
              <a:t>) </a:t>
            </a:r>
            <a:r>
              <a:rPr dirty="0" err="1"/>
              <a:t>PvdA-ers</a:t>
            </a:r>
            <a:r>
              <a:rPr dirty="0"/>
              <a:t> in publieke </a:t>
            </a:r>
            <a:r>
              <a:rPr dirty="0" err="1"/>
              <a:t>organisaties</a:t>
            </a:r>
            <a:r>
              <a:rPr dirty="0"/>
              <a:t> en </a:t>
            </a:r>
            <a:r>
              <a:rPr dirty="0" err="1"/>
              <a:t>bedrijven</a:t>
            </a:r>
            <a:r>
              <a:rPr dirty="0"/>
              <a:t>. </a:t>
            </a:r>
            <a:r>
              <a:rPr dirty="0" err="1"/>
              <a:t>Vraag</a:t>
            </a:r>
            <a:r>
              <a:rPr dirty="0"/>
              <a:t> </a:t>
            </a:r>
            <a:r>
              <a:rPr dirty="0" err="1"/>
              <a:t>om</a:t>
            </a:r>
            <a:r>
              <a:rPr dirty="0"/>
              <a:t> input en hulp.</a:t>
            </a:r>
          </a:p>
          <a:p>
            <a:pPr marL="501315" lvl="1"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r>
              <a:rPr dirty="0" err="1"/>
              <a:t>Verbind</a:t>
            </a:r>
            <a:r>
              <a:rPr dirty="0"/>
              <a:t> </a:t>
            </a:r>
            <a:r>
              <a:rPr dirty="0" err="1"/>
              <a:t>deze</a:t>
            </a:r>
            <a:r>
              <a:rPr dirty="0"/>
              <a:t> </a:t>
            </a:r>
            <a:r>
              <a:rPr dirty="0" err="1"/>
              <a:t>mensen</a:t>
            </a:r>
            <a:r>
              <a:rPr dirty="0"/>
              <a:t> met </a:t>
            </a:r>
            <a:r>
              <a:rPr dirty="0" err="1"/>
              <a:t>elkaar</a:t>
            </a:r>
            <a:r>
              <a:rPr dirty="0"/>
              <a:t> (</a:t>
            </a:r>
            <a:r>
              <a:rPr dirty="0" err="1"/>
              <a:t>netwerkbijeenkomsten</a:t>
            </a:r>
            <a:r>
              <a:rPr dirty="0"/>
              <a:t>, </a:t>
            </a:r>
            <a:r>
              <a:rPr dirty="0" err="1"/>
              <a:t>netwerkdiners</a:t>
            </a:r>
            <a:r>
              <a:rPr dirty="0"/>
              <a:t>) en </a:t>
            </a:r>
            <a:r>
              <a:rPr dirty="0" err="1"/>
              <a:t>organiseer</a:t>
            </a:r>
            <a:r>
              <a:rPr dirty="0"/>
              <a:t> de </a:t>
            </a:r>
            <a:r>
              <a:rPr dirty="0" err="1"/>
              <a:t>verbinding</a:t>
            </a:r>
            <a:r>
              <a:rPr dirty="0"/>
              <a:t> met de </a:t>
            </a:r>
            <a:r>
              <a:rPr dirty="0" err="1"/>
              <a:t>politici</a:t>
            </a:r>
            <a:r>
              <a:rPr dirty="0"/>
              <a:t> in Kamer en </a:t>
            </a:r>
            <a:r>
              <a:rPr dirty="0" err="1"/>
              <a:t>europarlement</a:t>
            </a:r>
            <a:r>
              <a:rPr dirty="0"/>
              <a:t>.</a:t>
            </a:r>
            <a:endParaRPr lang="nl-NL" dirty="0"/>
          </a:p>
          <a:p>
            <a:pPr marL="501315" lvl="1"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501315" lvl="1" indent="-120315" algn="l">
              <a:lnSpc>
                <a:spcPct val="100000"/>
              </a:lnSpc>
              <a:spcBef>
                <a:spcPts val="0"/>
              </a:spcBef>
              <a:buSzPct val="100000"/>
              <a:buChar char="•"/>
              <a:defRPr sz="1200">
                <a:solidFill>
                  <a:srgbClr val="FFFFFF"/>
                </a:solidFill>
                <a:latin typeface="Helvetica Neue"/>
                <a:ea typeface="Helvetica Neue"/>
                <a:cs typeface="Helvetica Neue"/>
                <a:sym typeface="Helvetica Neue"/>
              </a:defRPr>
            </a:pPr>
            <a:endParaRPr dirty="0"/>
          </a:p>
        </p:txBody>
      </p:sp>
      <p:pic>
        <p:nvPicPr>
          <p:cNvPr id="439"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41"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rPr lang="nl-NL" dirty="0"/>
              <a:t>Organisatie</a:t>
            </a:r>
            <a:endParaRPr dirty="0"/>
          </a:p>
        </p:txBody>
      </p:sp>
      <p:sp>
        <p:nvSpPr>
          <p:cNvPr id="442" name="Google Shape;183;p38"/>
          <p:cNvSpPr txBox="1">
            <a:spLocks noGrp="1"/>
          </p:cNvSpPr>
          <p:nvPr>
            <p:ph type="body" idx="1"/>
          </p:nvPr>
        </p:nvSpPr>
        <p:spPr>
          <a:xfrm>
            <a:off x="628650" y="1369219"/>
            <a:ext cx="7886700" cy="3263505"/>
          </a:xfrm>
          <a:prstGeom prst="rect">
            <a:avLst/>
          </a:prstGeom>
        </p:spPr>
        <p:txBody>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De PvdA is vier jaar geleden flink afgeslankt. Dat was een pijnlijke operatie. Daarbij was de hoop dat de situatie na vier jaar weer zou verbeteren.</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Dat is niet gebeurd. Dat onderstreept de noodzaak om de partij structureel in te richten op een kleinere omvang. Dat kan niet wachten en dient op zo kort mogelijk termijn ter hand te worden genomen. Dat vraagt om een fundamentele herijking van taken en organisatie-inrichting. Niet alleen van het partijbureau, maar van het geheel van partijbureau, SOT en neveninstellingen WBS, FMS en CLB.</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Eerder</a:t>
            </a:r>
            <a:r>
              <a:rPr dirty="0"/>
              <a:t> </a:t>
            </a:r>
            <a:r>
              <a:rPr dirty="0" err="1"/>
              <a:t>beschreven</a:t>
            </a:r>
            <a:r>
              <a:rPr dirty="0"/>
              <a:t> we al de </a:t>
            </a:r>
            <a:r>
              <a:rPr dirty="0" err="1"/>
              <a:t>drie</a:t>
            </a:r>
            <a:r>
              <a:rPr dirty="0"/>
              <a:t> </a:t>
            </a:r>
            <a:r>
              <a:rPr dirty="0" err="1"/>
              <a:t>hoofdtaken</a:t>
            </a:r>
            <a:r>
              <a:rPr dirty="0"/>
              <a:t> van de partij:</a:t>
            </a:r>
          </a:p>
          <a:p>
            <a:pPr marL="501315" lvl="1" indent="-120315" algn="l">
              <a:spcBef>
                <a:spcPts val="400"/>
              </a:spcBef>
              <a:buSzPct val="100000"/>
              <a:buChar char="•"/>
              <a:defRPr sz="1200">
                <a:solidFill>
                  <a:srgbClr val="FFFFFF"/>
                </a:solidFill>
                <a:latin typeface="Helvetica Neue"/>
                <a:ea typeface="Helvetica Neue"/>
                <a:cs typeface="Helvetica Neue"/>
                <a:sym typeface="Helvetica Neue"/>
              </a:defRPr>
            </a:pPr>
            <a:r>
              <a:rPr dirty="0" err="1"/>
              <a:t>Ontwikkeling</a:t>
            </a:r>
            <a:r>
              <a:rPr dirty="0"/>
              <a:t> van </a:t>
            </a:r>
            <a:r>
              <a:rPr dirty="0" err="1"/>
              <a:t>visie</a:t>
            </a:r>
            <a:r>
              <a:rPr dirty="0"/>
              <a:t> en </a:t>
            </a:r>
            <a:r>
              <a:rPr dirty="0" err="1"/>
              <a:t>inhoud</a:t>
            </a:r>
            <a:endParaRPr dirty="0"/>
          </a:p>
          <a:p>
            <a:pPr marL="501315" lvl="1" indent="-120315" algn="l">
              <a:spcBef>
                <a:spcPts val="400"/>
              </a:spcBef>
              <a:buSzPct val="100000"/>
              <a:buChar char="•"/>
              <a:defRPr sz="1200">
                <a:solidFill>
                  <a:srgbClr val="FFFFFF"/>
                </a:solidFill>
                <a:latin typeface="Helvetica Neue"/>
                <a:ea typeface="Helvetica Neue"/>
                <a:cs typeface="Helvetica Neue"/>
                <a:sym typeface="Helvetica Neue"/>
              </a:defRPr>
            </a:pPr>
            <a:r>
              <a:rPr dirty="0"/>
              <a:t>Scouting en </a:t>
            </a:r>
            <a:r>
              <a:rPr dirty="0" err="1"/>
              <a:t>opleiding</a:t>
            </a:r>
            <a:r>
              <a:rPr dirty="0"/>
              <a:t> van </a:t>
            </a:r>
            <a:r>
              <a:rPr dirty="0" err="1"/>
              <a:t>talentvolle</a:t>
            </a:r>
            <a:r>
              <a:rPr dirty="0"/>
              <a:t> </a:t>
            </a:r>
            <a:r>
              <a:rPr dirty="0" err="1"/>
              <a:t>politici</a:t>
            </a:r>
            <a:endParaRPr dirty="0"/>
          </a:p>
          <a:p>
            <a:pPr marL="501315" lvl="1" indent="-120315" algn="l">
              <a:spcBef>
                <a:spcPts val="400"/>
              </a:spcBef>
              <a:buSzPct val="100000"/>
              <a:buChar char="•"/>
              <a:defRPr sz="1200">
                <a:solidFill>
                  <a:srgbClr val="FFFFFF"/>
                </a:solidFill>
                <a:latin typeface="Helvetica Neue"/>
                <a:ea typeface="Helvetica Neue"/>
                <a:cs typeface="Helvetica Neue"/>
                <a:sym typeface="Helvetica Neue"/>
              </a:defRPr>
            </a:pPr>
            <a:r>
              <a:rPr dirty="0" err="1"/>
              <a:t>Campagne</a:t>
            </a:r>
            <a:r>
              <a:rPr dirty="0"/>
              <a:t> en communicatie</a:t>
            </a:r>
          </a:p>
          <a:p>
            <a:pPr marL="120315" indent="-120315" algn="l">
              <a:buSzPct val="100000"/>
              <a:buChar char="•"/>
              <a:defRPr sz="1200">
                <a:solidFill>
                  <a:srgbClr val="FFFFFF"/>
                </a:solidFill>
                <a:latin typeface="Helvetica Neue"/>
                <a:ea typeface="Helvetica Neue"/>
                <a:cs typeface="Helvetica Neue"/>
                <a:sym typeface="Helvetica Neue"/>
              </a:defRPr>
            </a:pPr>
            <a:r>
              <a:rPr dirty="0" err="1"/>
              <a:t>Anno</a:t>
            </a:r>
            <a:r>
              <a:rPr dirty="0"/>
              <a:t> 2021 is de </a:t>
            </a:r>
            <a:r>
              <a:rPr dirty="0" err="1"/>
              <a:t>kunst</a:t>
            </a:r>
            <a:r>
              <a:rPr dirty="0"/>
              <a:t> </a:t>
            </a:r>
            <a:r>
              <a:rPr dirty="0" err="1"/>
              <a:t>om</a:t>
            </a:r>
            <a:r>
              <a:rPr dirty="0"/>
              <a:t> die taken </a:t>
            </a:r>
            <a:r>
              <a:rPr dirty="0" err="1"/>
              <a:t>mét</a:t>
            </a:r>
            <a:r>
              <a:rPr dirty="0"/>
              <a:t> </a:t>
            </a:r>
            <a:r>
              <a:rPr dirty="0" err="1"/>
              <a:t>anderen</a:t>
            </a:r>
            <a:r>
              <a:rPr dirty="0"/>
              <a:t> uit te </a:t>
            </a:r>
            <a:r>
              <a:rPr dirty="0" err="1"/>
              <a:t>voeren</a:t>
            </a:r>
            <a:r>
              <a:rPr dirty="0"/>
              <a:t>. </a:t>
            </a:r>
            <a:r>
              <a:rPr dirty="0" err="1"/>
              <a:t>Mobiliseer</a:t>
            </a:r>
            <a:r>
              <a:rPr dirty="0"/>
              <a:t> op </a:t>
            </a:r>
            <a:r>
              <a:rPr dirty="0" err="1"/>
              <a:t>professionele</a:t>
            </a:r>
            <a:r>
              <a:rPr dirty="0"/>
              <a:t> </a:t>
            </a:r>
            <a:r>
              <a:rPr dirty="0" err="1"/>
              <a:t>wijze</a:t>
            </a:r>
            <a:r>
              <a:rPr dirty="0"/>
              <a:t> je </a:t>
            </a:r>
            <a:r>
              <a:rPr dirty="0" err="1"/>
              <a:t>leden</a:t>
            </a:r>
            <a:r>
              <a:rPr dirty="0"/>
              <a:t> en </a:t>
            </a:r>
            <a:r>
              <a:rPr dirty="0" err="1"/>
              <a:t>belangstellenden</a:t>
            </a:r>
            <a:r>
              <a:rPr dirty="0"/>
              <a:t>, </a:t>
            </a:r>
            <a:r>
              <a:rPr dirty="0" err="1"/>
              <a:t>werk</a:t>
            </a:r>
            <a:r>
              <a:rPr dirty="0"/>
              <a:t> met </a:t>
            </a:r>
            <a:r>
              <a:rPr dirty="0" err="1"/>
              <a:t>vrijwilligersteams</a:t>
            </a:r>
            <a:r>
              <a:rPr dirty="0"/>
              <a:t> en focus </a:t>
            </a:r>
            <a:r>
              <a:rPr dirty="0" err="1"/>
              <a:t>vanuit</a:t>
            </a:r>
            <a:r>
              <a:rPr dirty="0"/>
              <a:t> het partijbureau </a:t>
            </a:r>
            <a:r>
              <a:rPr dirty="0" err="1"/>
              <a:t>vooral</a:t>
            </a:r>
            <a:r>
              <a:rPr dirty="0"/>
              <a:t> op het </a:t>
            </a:r>
            <a:r>
              <a:rPr dirty="0" err="1"/>
              <a:t>ondersteunen</a:t>
            </a:r>
            <a:r>
              <a:rPr dirty="0"/>
              <a:t> en </a:t>
            </a:r>
            <a:r>
              <a:rPr dirty="0" err="1"/>
              <a:t>faciliteren</a:t>
            </a:r>
            <a:r>
              <a:rPr dirty="0"/>
              <a:t> van die </a:t>
            </a:r>
            <a:r>
              <a:rPr dirty="0" err="1"/>
              <a:t>vrijwilligers</a:t>
            </a:r>
            <a:r>
              <a:rPr dirty="0"/>
              <a:t>.</a:t>
            </a: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De belangrijkste ambitie van de PvdA moet zijn om de electorale positie weer te verstevigen. Er dient capaciteit en budget te worden vrijgespeeld om de taak campagne en communicatie te versterken.</a:t>
            </a:r>
            <a:endParaRPr dirty="0"/>
          </a:p>
        </p:txBody>
      </p:sp>
      <p:pic>
        <p:nvPicPr>
          <p:cNvPr id="443"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45"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a:t>
            </a:r>
            <a:br>
              <a:rPr lang="nl-NL" dirty="0"/>
            </a:br>
            <a:r>
              <a:rPr lang="nl-NL" dirty="0"/>
              <a:t>van eilandorganisatie naar netwerkorganisatie</a:t>
            </a:r>
            <a:endParaRPr dirty="0"/>
          </a:p>
        </p:txBody>
      </p:sp>
      <p:sp>
        <p:nvSpPr>
          <p:cNvPr id="446" name="Google Shape;183;p38"/>
          <p:cNvSpPr txBox="1">
            <a:spLocks noGrp="1"/>
          </p:cNvSpPr>
          <p:nvPr>
            <p:ph type="body" idx="1"/>
          </p:nvPr>
        </p:nvSpPr>
        <p:spPr>
          <a:xfrm>
            <a:off x="628650" y="1369219"/>
            <a:ext cx="7886700" cy="3263505"/>
          </a:xfrm>
          <a:prstGeom prst="rect">
            <a:avLst/>
          </a:prstGeom>
        </p:spPr>
        <p:txBody>
          <a:bodyPr>
            <a:normAutofit/>
          </a:bodyPr>
          <a:lstStyle/>
          <a:p>
            <a:pPr marL="116706" indent="-116706" algn="l" defTabSz="886968">
              <a:lnSpc>
                <a:spcPct val="81000"/>
              </a:lnSpc>
              <a:spcBef>
                <a:spcPts val="0"/>
              </a:spcBef>
              <a:buSzPct val="100000"/>
              <a:buChar char="•"/>
              <a:defRPr sz="1164">
                <a:solidFill>
                  <a:srgbClr val="FFFFFF"/>
                </a:solidFill>
                <a:latin typeface="Helvetica Neue"/>
                <a:ea typeface="Helvetica Neue"/>
                <a:cs typeface="Helvetica Neue"/>
                <a:sym typeface="Helvetica Neue"/>
              </a:defRPr>
            </a:pPr>
            <a:r>
              <a:rPr dirty="0"/>
              <a:t>We </a:t>
            </a:r>
            <a:r>
              <a:rPr dirty="0" err="1"/>
              <a:t>zijn</a:t>
            </a:r>
            <a:r>
              <a:rPr dirty="0"/>
              <a:t> </a:t>
            </a:r>
            <a:r>
              <a:rPr dirty="0" err="1"/>
              <a:t>één</a:t>
            </a:r>
            <a:r>
              <a:rPr dirty="0"/>
              <a:t> partij. </a:t>
            </a:r>
            <a:r>
              <a:rPr dirty="0" err="1"/>
              <a:t>Geen</a:t>
            </a:r>
            <a:r>
              <a:rPr dirty="0"/>
              <a:t> </a:t>
            </a:r>
            <a:r>
              <a:rPr dirty="0" err="1"/>
              <a:t>eilanden</a:t>
            </a:r>
            <a:r>
              <a:rPr dirty="0"/>
              <a:t> van partijbureau, </a:t>
            </a:r>
            <a:r>
              <a:rPr dirty="0" err="1"/>
              <a:t>fractie</a:t>
            </a:r>
            <a:r>
              <a:rPr dirty="0"/>
              <a:t>, </a:t>
            </a:r>
            <a:r>
              <a:rPr dirty="0" err="1"/>
              <a:t>europarlement</a:t>
            </a:r>
            <a:r>
              <a:rPr dirty="0"/>
              <a:t>, </a:t>
            </a:r>
            <a:r>
              <a:rPr dirty="0" err="1"/>
              <a:t>neveninstellingen</a:t>
            </a:r>
            <a:r>
              <a:rPr dirty="0"/>
              <a:t> en </a:t>
            </a:r>
            <a:r>
              <a:rPr dirty="0" err="1"/>
              <a:t>lokaal</a:t>
            </a:r>
            <a:r>
              <a:rPr dirty="0"/>
              <a:t>, </a:t>
            </a:r>
            <a:r>
              <a:rPr dirty="0" err="1"/>
              <a:t>maar</a:t>
            </a:r>
            <a:r>
              <a:rPr dirty="0"/>
              <a:t> </a:t>
            </a:r>
            <a:r>
              <a:rPr dirty="0" err="1"/>
              <a:t>één</a:t>
            </a:r>
            <a:r>
              <a:rPr dirty="0"/>
              <a:t> </a:t>
            </a:r>
            <a:r>
              <a:rPr dirty="0" err="1"/>
              <a:t>netwerkorganisatie</a:t>
            </a:r>
            <a:r>
              <a:rPr dirty="0"/>
              <a:t> met </a:t>
            </a:r>
            <a:r>
              <a:rPr dirty="0" err="1"/>
              <a:t>goede</a:t>
            </a:r>
            <a:r>
              <a:rPr dirty="0"/>
              <a:t> </a:t>
            </a:r>
            <a:r>
              <a:rPr dirty="0" err="1"/>
              <a:t>sturing</a:t>
            </a:r>
            <a:r>
              <a:rPr dirty="0"/>
              <a:t> en </a:t>
            </a:r>
            <a:r>
              <a:rPr dirty="0" err="1"/>
              <a:t>taakverdeling</a:t>
            </a:r>
            <a:r>
              <a:rPr dirty="0"/>
              <a:t>. Voor </a:t>
            </a:r>
            <a:r>
              <a:rPr dirty="0" err="1"/>
              <a:t>alle</a:t>
            </a:r>
            <a:r>
              <a:rPr dirty="0"/>
              <a:t> taken </a:t>
            </a:r>
            <a:r>
              <a:rPr dirty="0" err="1"/>
              <a:t>moeten</a:t>
            </a:r>
            <a:r>
              <a:rPr dirty="0"/>
              <a:t> we op </a:t>
            </a:r>
            <a:r>
              <a:rPr dirty="0" err="1"/>
              <a:t>professionele</a:t>
            </a:r>
            <a:r>
              <a:rPr dirty="0"/>
              <a:t> </a:t>
            </a:r>
            <a:r>
              <a:rPr dirty="0" err="1"/>
              <a:t>wijze</a:t>
            </a:r>
            <a:r>
              <a:rPr dirty="0"/>
              <a:t> </a:t>
            </a:r>
            <a:r>
              <a:rPr dirty="0" err="1"/>
              <a:t>samenwerken</a:t>
            </a:r>
            <a:r>
              <a:rPr dirty="0"/>
              <a:t> met het netwerk van </a:t>
            </a:r>
            <a:r>
              <a:rPr dirty="0" err="1"/>
              <a:t>leden</a:t>
            </a:r>
            <a:r>
              <a:rPr dirty="0"/>
              <a:t> (</a:t>
            </a:r>
            <a:r>
              <a:rPr dirty="0" err="1"/>
              <a:t>vrijwilligers</a:t>
            </a:r>
            <a:r>
              <a:rPr dirty="0"/>
              <a:t>), </a:t>
            </a:r>
            <a:r>
              <a:rPr dirty="0" err="1"/>
              <a:t>geëngageerde</a:t>
            </a:r>
            <a:r>
              <a:rPr dirty="0"/>
              <a:t> </a:t>
            </a:r>
            <a:r>
              <a:rPr dirty="0" err="1"/>
              <a:t>niet-leden</a:t>
            </a:r>
            <a:r>
              <a:rPr dirty="0"/>
              <a:t> en </a:t>
            </a:r>
            <a:r>
              <a:rPr dirty="0" err="1"/>
              <a:t>progressieve</a:t>
            </a:r>
            <a:r>
              <a:rPr dirty="0"/>
              <a:t> </a:t>
            </a:r>
            <a:r>
              <a:rPr dirty="0" err="1"/>
              <a:t>organisaties</a:t>
            </a:r>
            <a:r>
              <a:rPr dirty="0"/>
              <a:t> </a:t>
            </a:r>
            <a:r>
              <a:rPr dirty="0" err="1"/>
              <a:t>om</a:t>
            </a:r>
            <a:r>
              <a:rPr dirty="0"/>
              <a:t> ons </a:t>
            </a:r>
            <a:r>
              <a:rPr dirty="0" err="1"/>
              <a:t>heen</a:t>
            </a:r>
            <a:r>
              <a:rPr dirty="0"/>
              <a:t>.</a:t>
            </a:r>
          </a:p>
          <a:p>
            <a:pPr marL="116706" indent="-116706" algn="l" defTabSz="886968">
              <a:lnSpc>
                <a:spcPct val="81000"/>
              </a:lnSpc>
              <a:spcBef>
                <a:spcPts val="700"/>
              </a:spcBef>
              <a:buSzPct val="100000"/>
              <a:buChar char="•"/>
              <a:defRPr sz="1164">
                <a:solidFill>
                  <a:srgbClr val="FFFFFF"/>
                </a:solidFill>
                <a:latin typeface="Helvetica Neue"/>
                <a:ea typeface="Helvetica Neue"/>
                <a:cs typeface="Helvetica Neue"/>
                <a:sym typeface="Helvetica Neue"/>
              </a:defRPr>
            </a:pPr>
            <a:r>
              <a:rPr dirty="0"/>
              <a:t>Dat </a:t>
            </a:r>
            <a:r>
              <a:rPr dirty="0" err="1"/>
              <a:t>betekent</a:t>
            </a:r>
            <a:r>
              <a:rPr dirty="0"/>
              <a:t> dat </a:t>
            </a:r>
            <a:r>
              <a:rPr dirty="0" err="1"/>
              <a:t>een</a:t>
            </a:r>
            <a:r>
              <a:rPr dirty="0"/>
              <a:t> </a:t>
            </a:r>
            <a:r>
              <a:rPr dirty="0" err="1"/>
              <a:t>organisatievisie</a:t>
            </a:r>
            <a:r>
              <a:rPr dirty="0"/>
              <a:t> </a:t>
            </a:r>
            <a:r>
              <a:rPr dirty="0" err="1"/>
              <a:t>nodig</a:t>
            </a:r>
            <a:r>
              <a:rPr dirty="0"/>
              <a:t> is hoe de </a:t>
            </a:r>
            <a:r>
              <a:rPr dirty="0" err="1"/>
              <a:t>drie</a:t>
            </a:r>
            <a:r>
              <a:rPr dirty="0"/>
              <a:t> </a:t>
            </a:r>
            <a:r>
              <a:rPr dirty="0" err="1"/>
              <a:t>hoofdtaken</a:t>
            </a:r>
            <a:r>
              <a:rPr dirty="0"/>
              <a:t> van de partij </a:t>
            </a:r>
            <a:r>
              <a:rPr dirty="0" err="1"/>
              <a:t>vanuit</a:t>
            </a:r>
            <a:r>
              <a:rPr dirty="0"/>
              <a:t> </a:t>
            </a:r>
            <a:r>
              <a:rPr dirty="0" err="1"/>
              <a:t>vrijwilligersteams</a:t>
            </a:r>
            <a:r>
              <a:rPr dirty="0"/>
              <a:t>, </a:t>
            </a:r>
            <a:r>
              <a:rPr dirty="0" err="1"/>
              <a:t>sámen</a:t>
            </a:r>
            <a:r>
              <a:rPr dirty="0"/>
              <a:t> met de </a:t>
            </a:r>
            <a:r>
              <a:rPr dirty="0" err="1"/>
              <a:t>omgeving</a:t>
            </a:r>
            <a:r>
              <a:rPr dirty="0"/>
              <a:t> te </a:t>
            </a:r>
            <a:r>
              <a:rPr dirty="0" err="1"/>
              <a:t>organiseren</a:t>
            </a:r>
            <a:r>
              <a:rPr dirty="0"/>
              <a:t>. </a:t>
            </a:r>
            <a:r>
              <a:rPr dirty="0" err="1"/>
              <a:t>Geen</a:t>
            </a:r>
            <a:r>
              <a:rPr dirty="0"/>
              <a:t> </a:t>
            </a:r>
            <a:r>
              <a:rPr dirty="0" err="1"/>
              <a:t>eilanden</a:t>
            </a:r>
            <a:r>
              <a:rPr dirty="0"/>
              <a:t> met </a:t>
            </a:r>
            <a:r>
              <a:rPr dirty="0" err="1"/>
              <a:t>afzonderlijke</a:t>
            </a:r>
            <a:r>
              <a:rPr dirty="0"/>
              <a:t> taken </a:t>
            </a:r>
            <a:r>
              <a:rPr dirty="0" err="1"/>
              <a:t>maar</a:t>
            </a:r>
            <a:r>
              <a:rPr dirty="0"/>
              <a:t> de </a:t>
            </a:r>
            <a:r>
              <a:rPr dirty="0" err="1"/>
              <a:t>rol</a:t>
            </a:r>
            <a:r>
              <a:rPr dirty="0"/>
              <a:t> van partijbureau, SOT, </a:t>
            </a:r>
            <a:r>
              <a:rPr dirty="0" err="1"/>
              <a:t>eurofractie</a:t>
            </a:r>
            <a:r>
              <a:rPr dirty="0"/>
              <a:t>, CLB, FMS, WBS en </a:t>
            </a:r>
            <a:r>
              <a:rPr dirty="0" err="1"/>
              <a:t>lokale</a:t>
            </a:r>
            <a:r>
              <a:rPr dirty="0"/>
              <a:t> en </a:t>
            </a:r>
            <a:r>
              <a:rPr dirty="0" err="1"/>
              <a:t>provinciale</a:t>
            </a:r>
            <a:r>
              <a:rPr dirty="0"/>
              <a:t> professionals op </a:t>
            </a:r>
            <a:r>
              <a:rPr dirty="0" err="1"/>
              <a:t>elkaar</a:t>
            </a:r>
            <a:r>
              <a:rPr dirty="0"/>
              <a:t> </a:t>
            </a:r>
            <a:r>
              <a:rPr dirty="0" err="1"/>
              <a:t>afstemmen</a:t>
            </a:r>
            <a:r>
              <a:rPr dirty="0"/>
              <a:t> </a:t>
            </a:r>
            <a:r>
              <a:rPr dirty="0" err="1"/>
              <a:t>om</a:t>
            </a:r>
            <a:r>
              <a:rPr dirty="0"/>
              <a:t> </a:t>
            </a:r>
            <a:r>
              <a:rPr dirty="0" err="1"/>
              <a:t>samen</a:t>
            </a:r>
            <a:r>
              <a:rPr dirty="0"/>
              <a:t> de </a:t>
            </a:r>
            <a:r>
              <a:rPr dirty="0" err="1"/>
              <a:t>ontwikkeling</a:t>
            </a:r>
            <a:r>
              <a:rPr dirty="0"/>
              <a:t> van </a:t>
            </a:r>
            <a:r>
              <a:rPr dirty="0" err="1"/>
              <a:t>visie</a:t>
            </a:r>
            <a:r>
              <a:rPr dirty="0"/>
              <a:t> en </a:t>
            </a:r>
            <a:r>
              <a:rPr dirty="0" err="1"/>
              <a:t>inhoud</a:t>
            </a:r>
            <a:r>
              <a:rPr dirty="0"/>
              <a:t>, scouting en </a:t>
            </a:r>
            <a:r>
              <a:rPr dirty="0" err="1"/>
              <a:t>opleiding</a:t>
            </a:r>
            <a:r>
              <a:rPr dirty="0"/>
              <a:t>, </a:t>
            </a:r>
            <a:r>
              <a:rPr dirty="0" err="1"/>
              <a:t>campagne</a:t>
            </a:r>
            <a:r>
              <a:rPr dirty="0"/>
              <a:t> en communicatie en de </a:t>
            </a:r>
            <a:r>
              <a:rPr dirty="0" err="1"/>
              <a:t>ondersteuning</a:t>
            </a:r>
            <a:r>
              <a:rPr dirty="0"/>
              <a:t> van de </a:t>
            </a:r>
            <a:r>
              <a:rPr dirty="0" err="1"/>
              <a:t>politici</a:t>
            </a:r>
            <a:r>
              <a:rPr dirty="0"/>
              <a:t> </a:t>
            </a:r>
            <a:r>
              <a:rPr dirty="0" err="1"/>
              <a:t>integraal</a:t>
            </a:r>
            <a:r>
              <a:rPr dirty="0"/>
              <a:t> tot </a:t>
            </a:r>
            <a:r>
              <a:rPr dirty="0" err="1"/>
              <a:t>een</a:t>
            </a:r>
            <a:r>
              <a:rPr dirty="0"/>
              <a:t> </a:t>
            </a:r>
            <a:r>
              <a:rPr dirty="0" err="1"/>
              <a:t>succes</a:t>
            </a:r>
            <a:r>
              <a:rPr dirty="0"/>
              <a:t> te </a:t>
            </a:r>
            <a:r>
              <a:rPr dirty="0" err="1"/>
              <a:t>maken</a:t>
            </a:r>
            <a:r>
              <a:rPr dirty="0"/>
              <a:t>. FMS, CLB en WBS </a:t>
            </a:r>
            <a:r>
              <a:rPr dirty="0" err="1"/>
              <a:t>zijn</a:t>
            </a:r>
            <a:r>
              <a:rPr dirty="0"/>
              <a:t> </a:t>
            </a:r>
            <a:r>
              <a:rPr dirty="0" err="1"/>
              <a:t>nodig</a:t>
            </a:r>
            <a:r>
              <a:rPr dirty="0"/>
              <a:t> </a:t>
            </a:r>
            <a:r>
              <a:rPr dirty="0" err="1"/>
              <a:t>om</a:t>
            </a:r>
            <a:r>
              <a:rPr dirty="0"/>
              <a:t> de </a:t>
            </a:r>
            <a:r>
              <a:rPr dirty="0" err="1"/>
              <a:t>ontwikkeling</a:t>
            </a:r>
            <a:r>
              <a:rPr dirty="0"/>
              <a:t> van </a:t>
            </a:r>
            <a:r>
              <a:rPr dirty="0" err="1"/>
              <a:t>visie</a:t>
            </a:r>
            <a:r>
              <a:rPr dirty="0"/>
              <a:t> en </a:t>
            </a:r>
            <a:r>
              <a:rPr dirty="0" err="1"/>
              <a:t>inhoud</a:t>
            </a:r>
            <a:r>
              <a:rPr dirty="0"/>
              <a:t>, scouting en </a:t>
            </a:r>
            <a:r>
              <a:rPr dirty="0" err="1"/>
              <a:t>opleiding</a:t>
            </a:r>
            <a:r>
              <a:rPr dirty="0"/>
              <a:t> en </a:t>
            </a:r>
            <a:r>
              <a:rPr dirty="0" err="1"/>
              <a:t>ondersteuning</a:t>
            </a:r>
            <a:r>
              <a:rPr dirty="0"/>
              <a:t> van </a:t>
            </a:r>
            <a:r>
              <a:rPr dirty="0" err="1"/>
              <a:t>politici</a:t>
            </a:r>
            <a:r>
              <a:rPr dirty="0"/>
              <a:t> </a:t>
            </a:r>
            <a:r>
              <a:rPr dirty="0" err="1"/>
              <a:t>samen</a:t>
            </a:r>
            <a:r>
              <a:rPr dirty="0"/>
              <a:t> met </a:t>
            </a:r>
            <a:r>
              <a:rPr dirty="0" err="1"/>
              <a:t>vrijwilligersteams</a:t>
            </a:r>
            <a:r>
              <a:rPr dirty="0"/>
              <a:t> en </a:t>
            </a:r>
            <a:r>
              <a:rPr dirty="0" err="1"/>
              <a:t>netwerken</a:t>
            </a:r>
            <a:r>
              <a:rPr dirty="0"/>
              <a:t> tot </a:t>
            </a:r>
            <a:r>
              <a:rPr dirty="0" err="1"/>
              <a:t>een</a:t>
            </a:r>
            <a:r>
              <a:rPr dirty="0"/>
              <a:t> </a:t>
            </a:r>
            <a:r>
              <a:rPr dirty="0" err="1"/>
              <a:t>succes</a:t>
            </a:r>
            <a:r>
              <a:rPr dirty="0"/>
              <a:t> te </a:t>
            </a:r>
            <a:r>
              <a:rPr dirty="0" err="1"/>
              <a:t>maken</a:t>
            </a:r>
            <a:r>
              <a:rPr dirty="0"/>
              <a:t>.</a:t>
            </a:r>
          </a:p>
          <a:p>
            <a:pPr marL="116706" indent="-116706" algn="l" defTabSz="886968">
              <a:lnSpc>
                <a:spcPct val="81000"/>
              </a:lnSpc>
              <a:spcBef>
                <a:spcPts val="700"/>
              </a:spcBef>
              <a:buSzPct val="100000"/>
              <a:buChar char="•"/>
              <a:defRPr sz="1164">
                <a:solidFill>
                  <a:srgbClr val="FFFFFF"/>
                </a:solidFill>
                <a:latin typeface="Helvetica Neue"/>
                <a:ea typeface="Helvetica Neue"/>
                <a:cs typeface="Helvetica Neue"/>
                <a:sym typeface="Helvetica Neue"/>
              </a:defRPr>
            </a:pPr>
            <a:r>
              <a:rPr dirty="0"/>
              <a:t>Op dit moment </a:t>
            </a:r>
            <a:r>
              <a:rPr dirty="0" err="1"/>
              <a:t>zien</a:t>
            </a:r>
            <a:r>
              <a:rPr dirty="0"/>
              <a:t> </a:t>
            </a:r>
            <a:r>
              <a:rPr dirty="0" err="1"/>
              <a:t>wij</a:t>
            </a:r>
            <a:r>
              <a:rPr dirty="0"/>
              <a:t> </a:t>
            </a:r>
            <a:r>
              <a:rPr dirty="0" err="1"/>
              <a:t>onvoldoende</a:t>
            </a:r>
            <a:r>
              <a:rPr dirty="0"/>
              <a:t> </a:t>
            </a:r>
            <a:r>
              <a:rPr dirty="0" err="1"/>
              <a:t>integraliteit</a:t>
            </a:r>
            <a:r>
              <a:rPr dirty="0"/>
              <a:t>. Voor </a:t>
            </a:r>
            <a:r>
              <a:rPr dirty="0" err="1"/>
              <a:t>onafhankelijk</a:t>
            </a:r>
            <a:r>
              <a:rPr dirty="0"/>
              <a:t> </a:t>
            </a:r>
            <a:r>
              <a:rPr dirty="0" err="1"/>
              <a:t>opereren</a:t>
            </a:r>
            <a:r>
              <a:rPr dirty="0"/>
              <a:t> van CLB, WBS en FMS </a:t>
            </a:r>
            <a:r>
              <a:rPr dirty="0" err="1"/>
              <a:t>maar</a:t>
            </a:r>
            <a:r>
              <a:rPr dirty="0"/>
              <a:t> </a:t>
            </a:r>
            <a:r>
              <a:rPr dirty="0" err="1"/>
              <a:t>ook</a:t>
            </a:r>
            <a:r>
              <a:rPr dirty="0"/>
              <a:t> SOT en partijbureau is in </a:t>
            </a:r>
            <a:r>
              <a:rPr dirty="0" err="1"/>
              <a:t>een</a:t>
            </a:r>
            <a:r>
              <a:rPr dirty="0"/>
              <a:t> </a:t>
            </a:r>
            <a:r>
              <a:rPr dirty="0" err="1"/>
              <a:t>grote</a:t>
            </a:r>
            <a:r>
              <a:rPr dirty="0"/>
              <a:t> partij meer </a:t>
            </a:r>
            <a:r>
              <a:rPr dirty="0" err="1"/>
              <a:t>ruimte</a:t>
            </a:r>
            <a:r>
              <a:rPr dirty="0"/>
              <a:t> en </a:t>
            </a:r>
            <a:r>
              <a:rPr dirty="0" err="1"/>
              <a:t>een</a:t>
            </a:r>
            <a:r>
              <a:rPr dirty="0"/>
              <a:t> </a:t>
            </a:r>
            <a:r>
              <a:rPr dirty="0" err="1"/>
              <a:t>zekere</a:t>
            </a:r>
            <a:r>
              <a:rPr dirty="0"/>
              <a:t> mate van </a:t>
            </a:r>
            <a:r>
              <a:rPr dirty="0" err="1"/>
              <a:t>onafhankelijkheid</a:t>
            </a:r>
            <a:r>
              <a:rPr dirty="0"/>
              <a:t> </a:t>
            </a:r>
            <a:r>
              <a:rPr dirty="0" err="1"/>
              <a:t>kan</a:t>
            </a:r>
            <a:r>
              <a:rPr dirty="0"/>
              <a:t> </a:t>
            </a:r>
            <a:r>
              <a:rPr dirty="0" err="1"/>
              <a:t>zelfs</a:t>
            </a:r>
            <a:r>
              <a:rPr dirty="0"/>
              <a:t> </a:t>
            </a:r>
            <a:r>
              <a:rPr dirty="0" err="1"/>
              <a:t>wenselijk</a:t>
            </a:r>
            <a:r>
              <a:rPr dirty="0"/>
              <a:t> </a:t>
            </a:r>
            <a:r>
              <a:rPr dirty="0" err="1"/>
              <a:t>zijn</a:t>
            </a:r>
            <a:r>
              <a:rPr dirty="0"/>
              <a:t> </a:t>
            </a:r>
            <a:r>
              <a:rPr dirty="0" err="1"/>
              <a:t>om</a:t>
            </a:r>
            <a:r>
              <a:rPr dirty="0"/>
              <a:t> </a:t>
            </a:r>
            <a:r>
              <a:rPr dirty="0" err="1"/>
              <a:t>onderlinge</a:t>
            </a:r>
            <a:r>
              <a:rPr dirty="0"/>
              <a:t> </a:t>
            </a:r>
            <a:r>
              <a:rPr dirty="0" err="1"/>
              <a:t>kritiek</a:t>
            </a:r>
            <a:r>
              <a:rPr dirty="0"/>
              <a:t> te </a:t>
            </a:r>
            <a:r>
              <a:rPr dirty="0" err="1"/>
              <a:t>organiseren</a:t>
            </a:r>
            <a:r>
              <a:rPr dirty="0"/>
              <a:t> en </a:t>
            </a:r>
            <a:r>
              <a:rPr dirty="0" err="1"/>
              <a:t>creativiteit</a:t>
            </a:r>
            <a:r>
              <a:rPr dirty="0"/>
              <a:t> te </a:t>
            </a:r>
            <a:r>
              <a:rPr dirty="0" err="1"/>
              <a:t>stimuleren</a:t>
            </a:r>
            <a:r>
              <a:rPr dirty="0"/>
              <a:t>. </a:t>
            </a:r>
            <a:r>
              <a:rPr dirty="0" err="1"/>
              <a:t>Maar</a:t>
            </a:r>
            <a:r>
              <a:rPr dirty="0"/>
              <a:t> in </a:t>
            </a:r>
            <a:r>
              <a:rPr dirty="0" err="1"/>
              <a:t>een</a:t>
            </a:r>
            <a:r>
              <a:rPr dirty="0"/>
              <a:t> </a:t>
            </a:r>
            <a:r>
              <a:rPr dirty="0" err="1"/>
              <a:t>kleine</a:t>
            </a:r>
            <a:r>
              <a:rPr dirty="0"/>
              <a:t> partij is het </a:t>
            </a:r>
            <a:r>
              <a:rPr dirty="0" err="1"/>
              <a:t>geen</a:t>
            </a:r>
            <a:r>
              <a:rPr dirty="0"/>
              <a:t> </a:t>
            </a:r>
            <a:r>
              <a:rPr dirty="0" err="1"/>
              <a:t>doelmatige</a:t>
            </a:r>
            <a:r>
              <a:rPr dirty="0"/>
              <a:t> </a:t>
            </a:r>
            <a:r>
              <a:rPr dirty="0" err="1"/>
              <a:t>aanwending</a:t>
            </a:r>
            <a:r>
              <a:rPr dirty="0"/>
              <a:t> van mens- en </a:t>
            </a:r>
            <a:r>
              <a:rPr dirty="0" err="1"/>
              <a:t>denkkracht</a:t>
            </a:r>
            <a:r>
              <a:rPr dirty="0"/>
              <a:t>!</a:t>
            </a:r>
            <a:endParaRPr lang="nl-NL" dirty="0"/>
          </a:p>
          <a:p>
            <a:pPr marL="116706" indent="-116706" algn="l" defTabSz="886968">
              <a:lnSpc>
                <a:spcPct val="81000"/>
              </a:lnSpc>
              <a:spcBef>
                <a:spcPts val="700"/>
              </a:spcBef>
              <a:buSzPct val="100000"/>
              <a:buChar char="•"/>
              <a:defRPr sz="1164">
                <a:solidFill>
                  <a:srgbClr val="FFFFFF"/>
                </a:solidFill>
                <a:latin typeface="Helvetica Neue"/>
                <a:ea typeface="Helvetica Neue"/>
                <a:cs typeface="Helvetica Neue"/>
                <a:sym typeface="Helvetica Neue"/>
              </a:defRPr>
            </a:pPr>
            <a:r>
              <a:rPr lang="nl-NL" dirty="0"/>
              <a:t>Bovendien zien we onvoldoende bijdrage van CLB, FMS en WBS aan koers en inhoudelijke ontwikkeling en aan scouting en opleiding en vooral aan het realiseren van zoveel mogelijk focus op electoraal herstel.</a:t>
            </a:r>
            <a:endParaRPr dirty="0"/>
          </a:p>
          <a:p>
            <a:pPr marL="116706" indent="-116706" algn="l" defTabSz="886968">
              <a:lnSpc>
                <a:spcPct val="81000"/>
              </a:lnSpc>
              <a:spcBef>
                <a:spcPts val="700"/>
              </a:spcBef>
              <a:buSzPct val="100000"/>
              <a:buChar char="•"/>
              <a:defRPr sz="1164" b="1">
                <a:solidFill>
                  <a:srgbClr val="FFFFFF"/>
                </a:solidFill>
                <a:latin typeface="Helvetica Neue"/>
                <a:ea typeface="Helvetica Neue"/>
                <a:cs typeface="Helvetica Neue"/>
                <a:sym typeface="Helvetica Neue"/>
              </a:defRPr>
            </a:pPr>
            <a:endParaRPr dirty="0"/>
          </a:p>
        </p:txBody>
      </p:sp>
      <p:pic>
        <p:nvPicPr>
          <p:cNvPr id="447"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49"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 verbind je met leden en omgeving</a:t>
            </a:r>
            <a:endParaRPr dirty="0"/>
          </a:p>
        </p:txBody>
      </p:sp>
      <p:sp>
        <p:nvSpPr>
          <p:cNvPr id="450" name="Google Shape;183;p38"/>
          <p:cNvSpPr txBox="1">
            <a:spLocks noGrp="1"/>
          </p:cNvSpPr>
          <p:nvPr>
            <p:ph type="body" idx="1"/>
          </p:nvPr>
        </p:nvSpPr>
        <p:spPr>
          <a:xfrm>
            <a:off x="628650" y="1369219"/>
            <a:ext cx="7886700" cy="3263505"/>
          </a:xfrm>
          <a:prstGeom prst="rect">
            <a:avLst/>
          </a:prstGeom>
        </p:spPr>
        <p:txBody>
          <a:bodyPr>
            <a:normAutofit/>
          </a:bodyPr>
          <a:lstStyle/>
          <a:p>
            <a:pPr marL="120315" indent="-120315" algn="l">
              <a:lnSpc>
                <a:spcPct val="81000"/>
              </a:lnSpc>
              <a:buSzPct val="100000"/>
              <a:buChar char="•"/>
              <a:defRPr sz="1200">
                <a:solidFill>
                  <a:srgbClr val="FFFFFF"/>
                </a:solidFill>
                <a:latin typeface="Helvetica Neue"/>
                <a:ea typeface="Helvetica Neue"/>
                <a:cs typeface="Helvetica Neue"/>
                <a:sym typeface="Helvetica Neue"/>
              </a:defRPr>
            </a:pPr>
            <a:r>
              <a:rPr dirty="0"/>
              <a:t>Het is </a:t>
            </a:r>
            <a:r>
              <a:rPr dirty="0" err="1"/>
              <a:t>ondenkbaar</a:t>
            </a:r>
            <a:r>
              <a:rPr dirty="0"/>
              <a:t> </a:t>
            </a:r>
            <a:r>
              <a:rPr dirty="0" err="1"/>
              <a:t>om</a:t>
            </a:r>
            <a:r>
              <a:rPr dirty="0"/>
              <a:t> </a:t>
            </a:r>
            <a:r>
              <a:rPr dirty="0" err="1"/>
              <a:t>alle</a:t>
            </a:r>
            <a:r>
              <a:rPr dirty="0"/>
              <a:t> taken </a:t>
            </a:r>
            <a:r>
              <a:rPr dirty="0" err="1"/>
              <a:t>goed</a:t>
            </a:r>
            <a:r>
              <a:rPr dirty="0"/>
              <a:t> te </a:t>
            </a:r>
            <a:r>
              <a:rPr dirty="0" err="1"/>
              <a:t>kunnen</a:t>
            </a:r>
            <a:r>
              <a:rPr dirty="0"/>
              <a:t> </a:t>
            </a:r>
            <a:r>
              <a:rPr dirty="0" err="1"/>
              <a:t>uitvoeren</a:t>
            </a:r>
            <a:r>
              <a:rPr dirty="0"/>
              <a:t> </a:t>
            </a:r>
            <a:r>
              <a:rPr dirty="0" err="1"/>
              <a:t>vanuit</a:t>
            </a:r>
            <a:r>
              <a:rPr dirty="0"/>
              <a:t> de </a:t>
            </a:r>
            <a:r>
              <a:rPr dirty="0" err="1"/>
              <a:t>kleine</a:t>
            </a:r>
            <a:r>
              <a:rPr dirty="0"/>
              <a:t> </a:t>
            </a:r>
            <a:r>
              <a:rPr dirty="0" err="1"/>
              <a:t>organisatie-omvang</a:t>
            </a:r>
            <a:r>
              <a:rPr dirty="0"/>
              <a:t> die er </a:t>
            </a:r>
            <a:r>
              <a:rPr dirty="0" err="1"/>
              <a:t>vandaag</a:t>
            </a:r>
            <a:r>
              <a:rPr dirty="0"/>
              <a:t> de </a:t>
            </a:r>
            <a:r>
              <a:rPr dirty="0" err="1"/>
              <a:t>dag</a:t>
            </a:r>
            <a:r>
              <a:rPr dirty="0"/>
              <a:t> is. En dat is </a:t>
            </a:r>
            <a:r>
              <a:rPr dirty="0" err="1"/>
              <a:t>ook</a:t>
            </a:r>
            <a:r>
              <a:rPr dirty="0"/>
              <a:t> </a:t>
            </a:r>
            <a:r>
              <a:rPr dirty="0" err="1"/>
              <a:t>niet</a:t>
            </a:r>
            <a:r>
              <a:rPr dirty="0"/>
              <a:t> </a:t>
            </a:r>
            <a:r>
              <a:rPr dirty="0" err="1"/>
              <a:t>nodig</a:t>
            </a:r>
            <a:r>
              <a:rPr dirty="0"/>
              <a:t>. Net </a:t>
            </a:r>
            <a:r>
              <a:rPr dirty="0" err="1"/>
              <a:t>als</a:t>
            </a:r>
            <a:r>
              <a:rPr dirty="0"/>
              <a:t> </a:t>
            </a:r>
            <a:r>
              <a:rPr dirty="0" err="1"/>
              <a:t>andere</a:t>
            </a:r>
            <a:r>
              <a:rPr dirty="0"/>
              <a:t> </a:t>
            </a:r>
            <a:r>
              <a:rPr dirty="0" err="1"/>
              <a:t>partijen</a:t>
            </a:r>
            <a:r>
              <a:rPr dirty="0"/>
              <a:t> </a:t>
            </a:r>
            <a:r>
              <a:rPr dirty="0" err="1"/>
              <a:t>kan</a:t>
            </a:r>
            <a:r>
              <a:rPr dirty="0"/>
              <a:t> de PvdA </a:t>
            </a:r>
            <a:r>
              <a:rPr lang="nl-NL" dirty="0"/>
              <a:t>meer </a:t>
            </a:r>
            <a:r>
              <a:rPr dirty="0" err="1"/>
              <a:t>gebruik</a:t>
            </a:r>
            <a:r>
              <a:rPr dirty="0"/>
              <a:t> </a:t>
            </a:r>
            <a:r>
              <a:rPr dirty="0" err="1"/>
              <a:t>maken</a:t>
            </a:r>
            <a:r>
              <a:rPr dirty="0"/>
              <a:t> van </a:t>
            </a:r>
            <a:r>
              <a:rPr dirty="0" err="1"/>
              <a:t>haar</a:t>
            </a:r>
            <a:r>
              <a:rPr dirty="0"/>
              <a:t> </a:t>
            </a:r>
            <a:r>
              <a:rPr dirty="0" err="1"/>
              <a:t>leden</a:t>
            </a:r>
            <a:r>
              <a:rPr dirty="0"/>
              <a:t> en de expertises van die </a:t>
            </a:r>
            <a:r>
              <a:rPr dirty="0" err="1"/>
              <a:t>leden</a:t>
            </a:r>
            <a:r>
              <a:rPr dirty="0"/>
              <a:t>. </a:t>
            </a:r>
            <a:r>
              <a:rPr dirty="0" err="1"/>
              <a:t>Mits</a:t>
            </a:r>
            <a:r>
              <a:rPr dirty="0"/>
              <a:t> je die expertises </a:t>
            </a:r>
            <a:r>
              <a:rPr dirty="0" err="1"/>
              <a:t>kent</a:t>
            </a:r>
            <a:r>
              <a:rPr dirty="0"/>
              <a:t> en </a:t>
            </a:r>
            <a:r>
              <a:rPr dirty="0" err="1"/>
              <a:t>organiseert</a:t>
            </a:r>
            <a:r>
              <a:rPr dirty="0"/>
              <a:t> en </a:t>
            </a:r>
            <a:r>
              <a:rPr dirty="0" err="1"/>
              <a:t>een</a:t>
            </a:r>
            <a:r>
              <a:rPr dirty="0"/>
              <a:t> helder </a:t>
            </a:r>
            <a:r>
              <a:rPr dirty="0" err="1"/>
              <a:t>vrijwilligersbeleid</a:t>
            </a:r>
            <a:r>
              <a:rPr dirty="0"/>
              <a:t> </a:t>
            </a:r>
            <a:r>
              <a:rPr dirty="0" err="1"/>
              <a:t>hebt</a:t>
            </a:r>
            <a:r>
              <a:rPr dirty="0"/>
              <a:t>.</a:t>
            </a:r>
          </a:p>
          <a:p>
            <a:pPr marL="120315" indent="-120315" algn="l">
              <a:lnSpc>
                <a:spcPct val="81000"/>
              </a:lnSpc>
              <a:buSzPct val="100000"/>
              <a:buChar char="•"/>
              <a:defRPr sz="1200">
                <a:solidFill>
                  <a:srgbClr val="FFFFFF"/>
                </a:solidFill>
                <a:latin typeface="Helvetica Neue"/>
                <a:ea typeface="Helvetica Neue"/>
                <a:cs typeface="Helvetica Neue"/>
                <a:sym typeface="Helvetica Neue"/>
              </a:defRPr>
            </a:pPr>
            <a:r>
              <a:rPr dirty="0" err="1"/>
              <a:t>Werken</a:t>
            </a:r>
            <a:r>
              <a:rPr dirty="0"/>
              <a:t> met </a:t>
            </a:r>
            <a:r>
              <a:rPr dirty="0" err="1"/>
              <a:t>vrijwilligers</a:t>
            </a:r>
            <a:r>
              <a:rPr dirty="0"/>
              <a:t> is </a:t>
            </a:r>
            <a:r>
              <a:rPr dirty="0" err="1"/>
              <a:t>niet</a:t>
            </a:r>
            <a:r>
              <a:rPr dirty="0"/>
              <a:t> </a:t>
            </a:r>
            <a:r>
              <a:rPr dirty="0" err="1"/>
              <a:t>vrijblijvend</a:t>
            </a:r>
            <a:r>
              <a:rPr dirty="0"/>
              <a:t>. Wie </a:t>
            </a:r>
            <a:r>
              <a:rPr dirty="0" err="1"/>
              <a:t>zich</a:t>
            </a:r>
            <a:r>
              <a:rPr dirty="0"/>
              <a:t> wil </a:t>
            </a:r>
            <a:r>
              <a:rPr dirty="0" err="1"/>
              <a:t>inzetten</a:t>
            </a:r>
            <a:r>
              <a:rPr dirty="0"/>
              <a:t>, </a:t>
            </a:r>
            <a:r>
              <a:rPr dirty="0" err="1"/>
              <a:t>committeert</a:t>
            </a:r>
            <a:r>
              <a:rPr dirty="0"/>
              <a:t> </a:t>
            </a:r>
            <a:r>
              <a:rPr dirty="0" err="1"/>
              <a:t>zich</a:t>
            </a:r>
            <a:r>
              <a:rPr dirty="0"/>
              <a:t> </a:t>
            </a:r>
            <a:r>
              <a:rPr dirty="0" err="1"/>
              <a:t>ook</a:t>
            </a:r>
            <a:r>
              <a:rPr dirty="0"/>
              <a:t>. </a:t>
            </a:r>
            <a:r>
              <a:rPr dirty="0" err="1"/>
              <a:t>Creëer</a:t>
            </a:r>
            <a:r>
              <a:rPr dirty="0"/>
              <a:t> </a:t>
            </a:r>
            <a:r>
              <a:rPr dirty="0" err="1"/>
              <a:t>vrijwilligersfuncties</a:t>
            </a:r>
            <a:r>
              <a:rPr dirty="0"/>
              <a:t> </a:t>
            </a:r>
            <a:r>
              <a:rPr dirty="0" err="1"/>
              <a:t>waarvan</a:t>
            </a:r>
            <a:r>
              <a:rPr dirty="0"/>
              <a:t> </a:t>
            </a:r>
            <a:r>
              <a:rPr dirty="0" err="1"/>
              <a:t>duidelijk</a:t>
            </a:r>
            <a:r>
              <a:rPr dirty="0"/>
              <a:t> is </a:t>
            </a:r>
            <a:r>
              <a:rPr dirty="0" err="1"/>
              <a:t>welke</a:t>
            </a:r>
            <a:r>
              <a:rPr dirty="0"/>
              <a:t> </a:t>
            </a:r>
            <a:r>
              <a:rPr dirty="0" err="1"/>
              <a:t>inzet</a:t>
            </a:r>
            <a:r>
              <a:rPr dirty="0"/>
              <a:t> </a:t>
            </a:r>
            <a:r>
              <a:rPr dirty="0" err="1"/>
              <a:t>verwacht</a:t>
            </a:r>
            <a:r>
              <a:rPr dirty="0"/>
              <a:t> </a:t>
            </a:r>
            <a:r>
              <a:rPr dirty="0" err="1"/>
              <a:t>wordt</a:t>
            </a:r>
            <a:r>
              <a:rPr dirty="0"/>
              <a:t>. </a:t>
            </a:r>
            <a:r>
              <a:rPr dirty="0" err="1"/>
              <a:t>Creëer</a:t>
            </a:r>
            <a:r>
              <a:rPr dirty="0"/>
              <a:t> </a:t>
            </a:r>
            <a:r>
              <a:rPr dirty="0" err="1"/>
              <a:t>vrijwilligersteams</a:t>
            </a:r>
            <a:r>
              <a:rPr dirty="0"/>
              <a:t> met </a:t>
            </a:r>
            <a:r>
              <a:rPr dirty="0" err="1"/>
              <a:t>duidelijk</a:t>
            </a:r>
            <a:r>
              <a:rPr dirty="0"/>
              <a:t> </a:t>
            </a:r>
            <a:r>
              <a:rPr dirty="0" err="1"/>
              <a:t>omschreven</a:t>
            </a:r>
            <a:r>
              <a:rPr dirty="0"/>
              <a:t> </a:t>
            </a:r>
            <a:r>
              <a:rPr dirty="0" err="1"/>
              <a:t>verantwoordelijkheden</a:t>
            </a:r>
            <a:r>
              <a:rPr dirty="0"/>
              <a:t>. </a:t>
            </a:r>
            <a:r>
              <a:rPr dirty="0" err="1"/>
              <a:t>Bijvoorbeeld</a:t>
            </a:r>
            <a:r>
              <a:rPr dirty="0"/>
              <a:t>:</a:t>
            </a:r>
          </a:p>
          <a:p>
            <a:pPr marL="501315" lvl="1" indent="-120315" algn="l">
              <a:lnSpc>
                <a:spcPct val="81000"/>
              </a:lnSpc>
              <a:buSzPct val="100000"/>
              <a:buChar char="•"/>
              <a:defRPr sz="1200">
                <a:solidFill>
                  <a:srgbClr val="FFFFFF"/>
                </a:solidFill>
                <a:latin typeface="Helvetica Neue"/>
                <a:ea typeface="Helvetica Neue"/>
                <a:cs typeface="Helvetica Neue"/>
                <a:sym typeface="Helvetica Neue"/>
              </a:defRPr>
            </a:pPr>
            <a:r>
              <a:rPr dirty="0" err="1"/>
              <a:t>Scoutingcommissie</a:t>
            </a:r>
            <a:r>
              <a:rPr dirty="0"/>
              <a:t> voor scouting en </a:t>
            </a:r>
            <a:r>
              <a:rPr dirty="0" err="1"/>
              <a:t>loopbaanbegeleiding</a:t>
            </a:r>
            <a:r>
              <a:rPr dirty="0"/>
              <a:t> </a:t>
            </a:r>
            <a:r>
              <a:rPr dirty="0" err="1"/>
              <a:t>talenten</a:t>
            </a:r>
            <a:r>
              <a:rPr dirty="0"/>
              <a:t> en </a:t>
            </a:r>
            <a:r>
              <a:rPr dirty="0" err="1"/>
              <a:t>gearriveerde</a:t>
            </a:r>
            <a:r>
              <a:rPr dirty="0"/>
              <a:t> </a:t>
            </a:r>
            <a:r>
              <a:rPr dirty="0" err="1"/>
              <a:t>PvdA-politici</a:t>
            </a:r>
            <a:r>
              <a:rPr dirty="0"/>
              <a:t> en </a:t>
            </a:r>
            <a:r>
              <a:rPr dirty="0" err="1"/>
              <a:t>bestuurders</a:t>
            </a:r>
            <a:endParaRPr dirty="0"/>
          </a:p>
          <a:p>
            <a:pPr marL="501315" lvl="1" indent="-120315" algn="l">
              <a:lnSpc>
                <a:spcPct val="81000"/>
              </a:lnSpc>
              <a:buSzPct val="100000"/>
              <a:buChar char="•"/>
              <a:defRPr sz="1200">
                <a:solidFill>
                  <a:srgbClr val="FFFFFF"/>
                </a:solidFill>
                <a:latin typeface="Helvetica Neue"/>
                <a:ea typeface="Helvetica Neue"/>
                <a:cs typeface="Helvetica Neue"/>
                <a:sym typeface="Helvetica Neue"/>
              </a:defRPr>
            </a:pPr>
            <a:r>
              <a:rPr dirty="0" err="1"/>
              <a:t>Fondsenwervingscommissie</a:t>
            </a:r>
            <a:endParaRPr dirty="0"/>
          </a:p>
          <a:p>
            <a:pPr marL="501315" lvl="1" indent="-120315" algn="l">
              <a:lnSpc>
                <a:spcPct val="81000"/>
              </a:lnSpc>
              <a:buSzPct val="100000"/>
              <a:buChar char="•"/>
              <a:defRPr sz="1200">
                <a:solidFill>
                  <a:srgbClr val="FFFFFF"/>
                </a:solidFill>
                <a:latin typeface="Helvetica Neue"/>
                <a:ea typeface="Helvetica Neue"/>
                <a:cs typeface="Helvetica Neue"/>
                <a:sym typeface="Helvetica Neue"/>
              </a:defRPr>
            </a:pPr>
            <a:r>
              <a:rPr dirty="0" err="1"/>
              <a:t>Evenementencommissie</a:t>
            </a:r>
            <a:r>
              <a:rPr dirty="0"/>
              <a:t>: </a:t>
            </a:r>
            <a:r>
              <a:rPr dirty="0" err="1"/>
              <a:t>organisatie</a:t>
            </a:r>
            <a:r>
              <a:rPr dirty="0"/>
              <a:t> </a:t>
            </a:r>
            <a:r>
              <a:rPr dirty="0" err="1"/>
              <a:t>congres</a:t>
            </a:r>
            <a:r>
              <a:rPr dirty="0"/>
              <a:t> en </a:t>
            </a:r>
            <a:r>
              <a:rPr dirty="0" err="1"/>
              <a:t>andere</a:t>
            </a:r>
            <a:r>
              <a:rPr dirty="0"/>
              <a:t> </a:t>
            </a:r>
            <a:r>
              <a:rPr dirty="0" err="1"/>
              <a:t>bijeenkomsten</a:t>
            </a:r>
            <a:endParaRPr dirty="0"/>
          </a:p>
          <a:p>
            <a:pPr marL="501315" lvl="1" indent="-120315" algn="l">
              <a:lnSpc>
                <a:spcPct val="81000"/>
              </a:lnSpc>
              <a:buSzPct val="100000"/>
              <a:buChar char="•"/>
              <a:defRPr sz="1200">
                <a:solidFill>
                  <a:srgbClr val="FFFFFF"/>
                </a:solidFill>
                <a:latin typeface="Helvetica Neue"/>
                <a:ea typeface="Helvetica Neue"/>
                <a:cs typeface="Helvetica Neue"/>
                <a:sym typeface="Helvetica Neue"/>
              </a:defRPr>
            </a:pPr>
            <a:r>
              <a:rPr dirty="0"/>
              <a:t>Teams </a:t>
            </a:r>
            <a:r>
              <a:rPr dirty="0" err="1"/>
              <a:t>campagnestrategen</a:t>
            </a:r>
            <a:r>
              <a:rPr dirty="0"/>
              <a:t> en (online) </a:t>
            </a:r>
            <a:r>
              <a:rPr dirty="0" err="1"/>
              <a:t>campagnevrijwilligers</a:t>
            </a:r>
            <a:endParaRPr dirty="0"/>
          </a:p>
          <a:p>
            <a:pPr marL="120315" indent="-120315" algn="l">
              <a:lnSpc>
                <a:spcPct val="81000"/>
              </a:lnSpc>
              <a:buSzPct val="100000"/>
              <a:buChar char="•"/>
              <a:defRPr sz="1200">
                <a:solidFill>
                  <a:srgbClr val="FFFFFF"/>
                </a:solidFill>
                <a:latin typeface="Helvetica Neue"/>
                <a:ea typeface="Helvetica Neue"/>
                <a:cs typeface="Helvetica Neue"/>
                <a:sym typeface="Helvetica Neue"/>
              </a:defRPr>
            </a:pPr>
            <a:r>
              <a:rPr dirty="0" err="1"/>
              <a:t>Een</a:t>
            </a:r>
            <a:r>
              <a:rPr dirty="0"/>
              <a:t> </a:t>
            </a:r>
            <a:r>
              <a:rPr dirty="0" err="1"/>
              <a:t>professionele</a:t>
            </a:r>
            <a:r>
              <a:rPr dirty="0"/>
              <a:t> </a:t>
            </a:r>
            <a:r>
              <a:rPr dirty="0" err="1"/>
              <a:t>vrijwilligerspartij</a:t>
            </a:r>
            <a:r>
              <a:rPr dirty="0"/>
              <a:t> </a:t>
            </a:r>
            <a:r>
              <a:rPr dirty="0" err="1"/>
              <a:t>vergt</a:t>
            </a:r>
            <a:r>
              <a:rPr dirty="0"/>
              <a:t> </a:t>
            </a:r>
            <a:r>
              <a:rPr dirty="0" err="1"/>
              <a:t>een</a:t>
            </a:r>
            <a:r>
              <a:rPr dirty="0"/>
              <a:t> </a:t>
            </a:r>
            <a:r>
              <a:rPr dirty="0" err="1"/>
              <a:t>goed</a:t>
            </a:r>
            <a:r>
              <a:rPr dirty="0"/>
              <a:t> </a:t>
            </a:r>
            <a:r>
              <a:rPr dirty="0" err="1"/>
              <a:t>CRM-systeem</a:t>
            </a:r>
            <a:r>
              <a:rPr dirty="0"/>
              <a:t> </a:t>
            </a:r>
            <a:r>
              <a:rPr dirty="0" err="1"/>
              <a:t>om</a:t>
            </a:r>
            <a:r>
              <a:rPr dirty="0"/>
              <a:t> expertises van </a:t>
            </a:r>
            <a:r>
              <a:rPr dirty="0" err="1"/>
              <a:t>leden</a:t>
            </a:r>
            <a:r>
              <a:rPr dirty="0"/>
              <a:t> en </a:t>
            </a:r>
            <a:r>
              <a:rPr dirty="0" err="1"/>
              <a:t>geïnteresseerden</a:t>
            </a:r>
            <a:r>
              <a:rPr dirty="0"/>
              <a:t> te </a:t>
            </a:r>
            <a:r>
              <a:rPr dirty="0" err="1"/>
              <a:t>kennen</a:t>
            </a:r>
            <a:r>
              <a:rPr dirty="0"/>
              <a:t> en te </a:t>
            </a:r>
            <a:r>
              <a:rPr dirty="0" err="1"/>
              <a:t>kunnen</a:t>
            </a:r>
            <a:r>
              <a:rPr dirty="0"/>
              <a:t> vinden en ter </a:t>
            </a:r>
            <a:r>
              <a:rPr dirty="0" err="1"/>
              <a:t>ondersteuning</a:t>
            </a:r>
            <a:r>
              <a:rPr dirty="0"/>
              <a:t> van de </a:t>
            </a:r>
            <a:r>
              <a:rPr dirty="0" err="1"/>
              <a:t>scoutingtaak</a:t>
            </a:r>
            <a:r>
              <a:rPr dirty="0"/>
              <a:t>.</a:t>
            </a:r>
            <a:endParaRPr lang="nl-NL" dirty="0"/>
          </a:p>
          <a:p>
            <a:pPr marL="120315" indent="-120315" algn="l">
              <a:lnSpc>
                <a:spcPct val="81000"/>
              </a:lnSpc>
              <a:buSzPct val="100000"/>
              <a:buChar char="•"/>
              <a:defRPr sz="1200">
                <a:solidFill>
                  <a:srgbClr val="FFFFFF"/>
                </a:solidFill>
                <a:latin typeface="Helvetica Neue"/>
                <a:ea typeface="Helvetica Neue"/>
                <a:cs typeface="Helvetica Neue"/>
                <a:sym typeface="Helvetica Neue"/>
              </a:defRPr>
            </a:pPr>
            <a:r>
              <a:rPr lang="nl-NL" dirty="0"/>
              <a:t>Het lijkt nodig de partij te dereguleren zodat op lokaal niveau minder mensen met bestuurstaken en verantwoording bezig hoeven zijn en op het partijbureau minder inzet en energie naar interne activiteiten gaat en meer naar externe.</a:t>
            </a:r>
          </a:p>
        </p:txBody>
      </p:sp>
      <p:pic>
        <p:nvPicPr>
          <p:cNvPr id="451"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61"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 financiën</a:t>
            </a:r>
            <a:endParaRPr i="1" dirty="0"/>
          </a:p>
        </p:txBody>
      </p:sp>
      <p:sp>
        <p:nvSpPr>
          <p:cNvPr id="462" name="Google Shape;183;p38"/>
          <p:cNvSpPr txBox="1">
            <a:spLocks noGrp="1"/>
          </p:cNvSpPr>
          <p:nvPr>
            <p:ph type="body" idx="1"/>
          </p:nvPr>
        </p:nvSpPr>
        <p:spPr>
          <a:xfrm>
            <a:off x="628650" y="1485881"/>
            <a:ext cx="7886700" cy="3263401"/>
          </a:xfrm>
          <a:prstGeom prst="rect">
            <a:avLst/>
          </a:prstGeom>
        </p:spPr>
        <p:txBody>
          <a:bodyPr/>
          <a:lstStyle/>
          <a:p>
            <a:pPr marL="117909" indent="-117909" algn="l" defTabSz="896111">
              <a:spcBef>
                <a:spcPts val="0"/>
              </a:spcBef>
              <a:buSzPct val="100000"/>
              <a:buChar char="•"/>
              <a:defRPr sz="1176">
                <a:solidFill>
                  <a:srgbClr val="FFFFFF"/>
                </a:solidFill>
                <a:latin typeface="Helvetica Neue"/>
                <a:ea typeface="Helvetica Neue"/>
                <a:cs typeface="Helvetica Neue"/>
                <a:sym typeface="Helvetica Neue"/>
              </a:defRPr>
            </a:pPr>
            <a:r>
              <a:rPr dirty="0"/>
              <a:t>Financieel is de partij </a:t>
            </a:r>
            <a:r>
              <a:rPr dirty="0" err="1"/>
              <a:t>gezond</a:t>
            </a:r>
            <a:r>
              <a:rPr dirty="0"/>
              <a:t>, er </a:t>
            </a:r>
            <a:r>
              <a:rPr dirty="0" err="1"/>
              <a:t>zijn</a:t>
            </a:r>
            <a:r>
              <a:rPr dirty="0"/>
              <a:t> reserves </a:t>
            </a:r>
            <a:r>
              <a:rPr dirty="0" err="1"/>
              <a:t>opgebouwd</a:t>
            </a:r>
            <a:r>
              <a:rPr dirty="0"/>
              <a:t> </a:t>
            </a:r>
            <a:r>
              <a:rPr dirty="0" err="1"/>
              <a:t>waarvan</a:t>
            </a:r>
            <a:r>
              <a:rPr dirty="0"/>
              <a:t> </a:t>
            </a:r>
            <a:r>
              <a:rPr dirty="0" err="1"/>
              <a:t>een</a:t>
            </a:r>
            <a:r>
              <a:rPr dirty="0"/>
              <a:t> </a:t>
            </a:r>
            <a:r>
              <a:rPr dirty="0" err="1"/>
              <a:t>deel</a:t>
            </a:r>
            <a:r>
              <a:rPr dirty="0"/>
              <a:t> </a:t>
            </a:r>
            <a:r>
              <a:rPr dirty="0" err="1"/>
              <a:t>kon</a:t>
            </a:r>
            <a:r>
              <a:rPr dirty="0"/>
              <a:t> </a:t>
            </a:r>
            <a:r>
              <a:rPr dirty="0" err="1"/>
              <a:t>worden</a:t>
            </a:r>
            <a:r>
              <a:rPr dirty="0"/>
              <a:t> </a:t>
            </a:r>
            <a:r>
              <a:rPr dirty="0" err="1"/>
              <a:t>ingezet</a:t>
            </a:r>
            <a:r>
              <a:rPr dirty="0"/>
              <a:t> voor de </a:t>
            </a:r>
            <a:r>
              <a:rPr dirty="0" err="1"/>
              <a:t>campagne</a:t>
            </a:r>
            <a:r>
              <a:rPr dirty="0"/>
              <a:t>.</a:t>
            </a:r>
          </a:p>
          <a:p>
            <a:pPr marL="117909" indent="-117909" algn="l" defTabSz="896111">
              <a:spcBef>
                <a:spcPts val="0"/>
              </a:spcBef>
              <a:buSzPct val="100000"/>
              <a:buChar char="•"/>
              <a:defRPr sz="1176">
                <a:solidFill>
                  <a:srgbClr val="FFFFFF"/>
                </a:solidFill>
                <a:latin typeface="Helvetica Neue"/>
                <a:ea typeface="Helvetica Neue"/>
                <a:cs typeface="Helvetica Neue"/>
                <a:sym typeface="Helvetica Neue"/>
              </a:defRPr>
            </a:pPr>
            <a:endParaRPr dirty="0"/>
          </a:p>
          <a:p>
            <a:pPr marL="117909" indent="-117909" algn="l" defTabSz="896111">
              <a:spcBef>
                <a:spcPts val="0"/>
              </a:spcBef>
              <a:buSzPct val="100000"/>
              <a:buChar char="•"/>
              <a:defRPr sz="1176">
                <a:solidFill>
                  <a:srgbClr val="FFFFFF"/>
                </a:solidFill>
                <a:latin typeface="Helvetica Neue"/>
                <a:ea typeface="Helvetica Neue"/>
                <a:cs typeface="Helvetica Neue"/>
                <a:sym typeface="Helvetica Neue"/>
              </a:defRPr>
            </a:pPr>
            <a:r>
              <a:rPr dirty="0"/>
              <a:t>We </a:t>
            </a:r>
            <a:r>
              <a:rPr dirty="0" err="1"/>
              <a:t>zien</a:t>
            </a:r>
            <a:r>
              <a:rPr dirty="0"/>
              <a:t> </a:t>
            </a:r>
            <a:r>
              <a:rPr dirty="0" err="1"/>
              <a:t>echter</a:t>
            </a:r>
            <a:r>
              <a:rPr dirty="0"/>
              <a:t> dat </a:t>
            </a:r>
            <a:r>
              <a:rPr dirty="0" err="1"/>
              <a:t>andere</a:t>
            </a:r>
            <a:r>
              <a:rPr dirty="0"/>
              <a:t> partij </a:t>
            </a:r>
            <a:r>
              <a:rPr dirty="0" err="1"/>
              <a:t>veel</a:t>
            </a:r>
            <a:r>
              <a:rPr dirty="0"/>
              <a:t> </a:t>
            </a:r>
            <a:r>
              <a:rPr dirty="0" err="1"/>
              <a:t>grotere</a:t>
            </a:r>
            <a:r>
              <a:rPr dirty="0"/>
              <a:t> </a:t>
            </a:r>
            <a:r>
              <a:rPr dirty="0" err="1"/>
              <a:t>campagnebudgetten</a:t>
            </a:r>
            <a:r>
              <a:rPr dirty="0"/>
              <a:t> </a:t>
            </a:r>
            <a:r>
              <a:rPr dirty="0" err="1"/>
              <a:t>hebben</a:t>
            </a:r>
            <a:r>
              <a:rPr dirty="0"/>
              <a:t> </a:t>
            </a:r>
            <a:r>
              <a:rPr dirty="0" err="1"/>
              <a:t>ingezet</a:t>
            </a:r>
            <a:r>
              <a:rPr dirty="0"/>
              <a:t>. Er </a:t>
            </a:r>
            <a:r>
              <a:rPr dirty="0" err="1"/>
              <a:t>ontstaat</a:t>
            </a:r>
            <a:r>
              <a:rPr dirty="0"/>
              <a:t> </a:t>
            </a:r>
            <a:r>
              <a:rPr dirty="0" err="1"/>
              <a:t>een</a:t>
            </a:r>
            <a:r>
              <a:rPr dirty="0"/>
              <a:t> </a:t>
            </a:r>
            <a:r>
              <a:rPr dirty="0" err="1"/>
              <a:t>ongelijk</a:t>
            </a:r>
            <a:r>
              <a:rPr dirty="0"/>
              <a:t> </a:t>
            </a:r>
            <a:r>
              <a:rPr dirty="0" err="1"/>
              <a:t>speelveld</a:t>
            </a:r>
            <a:r>
              <a:rPr dirty="0"/>
              <a:t> </a:t>
            </a:r>
            <a:r>
              <a:rPr dirty="0" err="1"/>
              <a:t>wat</a:t>
            </a:r>
            <a:r>
              <a:rPr dirty="0"/>
              <a:t> de </a:t>
            </a:r>
            <a:r>
              <a:rPr dirty="0" err="1"/>
              <a:t>kansen</a:t>
            </a:r>
            <a:r>
              <a:rPr dirty="0"/>
              <a:t> voor de PvdA </a:t>
            </a:r>
            <a:r>
              <a:rPr dirty="0" err="1"/>
              <a:t>aanzienlijk</a:t>
            </a:r>
            <a:r>
              <a:rPr dirty="0"/>
              <a:t> </a:t>
            </a:r>
            <a:r>
              <a:rPr dirty="0" err="1"/>
              <a:t>beperkt</a:t>
            </a:r>
            <a:r>
              <a:rPr dirty="0"/>
              <a:t>.</a:t>
            </a:r>
          </a:p>
          <a:p>
            <a:pPr marL="117909" indent="-117909" algn="l" defTabSz="896111">
              <a:spcBef>
                <a:spcPts val="0"/>
              </a:spcBef>
              <a:buSzPct val="100000"/>
              <a:buChar char="•"/>
              <a:defRPr sz="1176">
                <a:solidFill>
                  <a:srgbClr val="FFFFFF"/>
                </a:solidFill>
                <a:latin typeface="Helvetica Neue"/>
                <a:ea typeface="Helvetica Neue"/>
                <a:cs typeface="Helvetica Neue"/>
                <a:sym typeface="Helvetica Neue"/>
              </a:defRPr>
            </a:pPr>
            <a:endParaRPr dirty="0"/>
          </a:p>
          <a:p>
            <a:pPr marL="117909" indent="-117909" algn="l" defTabSz="896111">
              <a:spcBef>
                <a:spcPts val="0"/>
              </a:spcBef>
              <a:buSzPct val="100000"/>
              <a:buChar char="•"/>
              <a:defRPr sz="1176">
                <a:solidFill>
                  <a:srgbClr val="FFFFFF"/>
                </a:solidFill>
                <a:latin typeface="Helvetica Neue"/>
                <a:ea typeface="Helvetica Neue"/>
                <a:cs typeface="Helvetica Neue"/>
                <a:sym typeface="Helvetica Neue"/>
              </a:defRPr>
            </a:pPr>
            <a:r>
              <a:rPr dirty="0"/>
              <a:t>Dat </a:t>
            </a:r>
            <a:r>
              <a:rPr dirty="0" err="1"/>
              <a:t>vraagt</a:t>
            </a:r>
            <a:r>
              <a:rPr dirty="0"/>
              <a:t> </a:t>
            </a:r>
            <a:r>
              <a:rPr dirty="0" err="1"/>
              <a:t>om</a:t>
            </a:r>
            <a:r>
              <a:rPr dirty="0"/>
              <a:t> </a:t>
            </a:r>
            <a:r>
              <a:rPr dirty="0" err="1"/>
              <a:t>een</a:t>
            </a:r>
            <a:r>
              <a:rPr dirty="0"/>
              <a:t> </a:t>
            </a:r>
            <a:r>
              <a:rPr dirty="0" err="1"/>
              <a:t>strategische</a:t>
            </a:r>
            <a:r>
              <a:rPr dirty="0"/>
              <a:t> </a:t>
            </a:r>
            <a:r>
              <a:rPr dirty="0" err="1"/>
              <a:t>herbezinning</a:t>
            </a:r>
            <a:r>
              <a:rPr dirty="0"/>
              <a:t>. Hoe </a:t>
            </a:r>
            <a:r>
              <a:rPr dirty="0" err="1"/>
              <a:t>maak</a:t>
            </a:r>
            <a:r>
              <a:rPr dirty="0"/>
              <a:t> je </a:t>
            </a:r>
            <a:r>
              <a:rPr dirty="0" err="1"/>
              <a:t>zoveel</a:t>
            </a:r>
            <a:r>
              <a:rPr dirty="0"/>
              <a:t> </a:t>
            </a:r>
            <a:r>
              <a:rPr dirty="0" err="1"/>
              <a:t>mogelijk</a:t>
            </a:r>
            <a:r>
              <a:rPr dirty="0"/>
              <a:t> geld en </a:t>
            </a:r>
            <a:r>
              <a:rPr dirty="0" err="1"/>
              <a:t>menskracht</a:t>
            </a:r>
            <a:r>
              <a:rPr dirty="0"/>
              <a:t> vrij voor </a:t>
            </a:r>
            <a:r>
              <a:rPr dirty="0" err="1"/>
              <a:t>campagne</a:t>
            </a:r>
            <a:r>
              <a:rPr dirty="0"/>
              <a:t> en communicatie? Er </a:t>
            </a:r>
            <a:r>
              <a:rPr dirty="0" err="1"/>
              <a:t>lijkt</a:t>
            </a:r>
            <a:r>
              <a:rPr dirty="0"/>
              <a:t> </a:t>
            </a:r>
            <a:r>
              <a:rPr dirty="0" err="1"/>
              <a:t>geen</a:t>
            </a:r>
            <a:r>
              <a:rPr dirty="0"/>
              <a:t> </a:t>
            </a:r>
            <a:r>
              <a:rPr dirty="0" err="1"/>
              <a:t>rek</a:t>
            </a:r>
            <a:r>
              <a:rPr dirty="0"/>
              <a:t> meer op </a:t>
            </a:r>
            <a:r>
              <a:rPr dirty="0" err="1"/>
              <a:t>kosten</a:t>
            </a:r>
            <a:r>
              <a:rPr dirty="0"/>
              <a:t> </a:t>
            </a:r>
            <a:r>
              <a:rPr dirty="0" err="1"/>
              <a:t>leden</a:t>
            </a:r>
            <a:r>
              <a:rPr dirty="0"/>
              <a:t>- of </a:t>
            </a:r>
            <a:r>
              <a:rPr dirty="0" err="1"/>
              <a:t>financiële</a:t>
            </a:r>
            <a:r>
              <a:rPr dirty="0"/>
              <a:t> </a:t>
            </a:r>
            <a:r>
              <a:rPr dirty="0" err="1"/>
              <a:t>administratie</a:t>
            </a:r>
            <a:r>
              <a:rPr dirty="0"/>
              <a:t>. </a:t>
            </a:r>
            <a:r>
              <a:rPr dirty="0" err="1"/>
              <a:t>Mogelijk</a:t>
            </a:r>
            <a:r>
              <a:rPr dirty="0"/>
              <a:t> </a:t>
            </a:r>
            <a:r>
              <a:rPr dirty="0" err="1"/>
              <a:t>wel</a:t>
            </a:r>
            <a:r>
              <a:rPr dirty="0"/>
              <a:t> op </a:t>
            </a:r>
            <a:r>
              <a:rPr dirty="0" err="1"/>
              <a:t>bestuurskosten</a:t>
            </a:r>
            <a:r>
              <a:rPr dirty="0"/>
              <a:t>: Partijbestuur, voorzitter en </a:t>
            </a:r>
            <a:r>
              <a:rPr dirty="0" err="1"/>
              <a:t>internationaal</a:t>
            </a:r>
            <a:r>
              <a:rPr dirty="0"/>
              <a:t> secretaris, </a:t>
            </a:r>
            <a:r>
              <a:rPr dirty="0" err="1"/>
              <a:t>directie</a:t>
            </a:r>
            <a:r>
              <a:rPr dirty="0"/>
              <a:t> en </a:t>
            </a:r>
            <a:r>
              <a:rPr dirty="0" err="1"/>
              <a:t>bestuursondersteuning</a:t>
            </a:r>
            <a:r>
              <a:rPr dirty="0"/>
              <a:t>. De </a:t>
            </a:r>
            <a:r>
              <a:rPr dirty="0" err="1"/>
              <a:t>kosten</a:t>
            </a:r>
            <a:r>
              <a:rPr dirty="0"/>
              <a:t> die </a:t>
            </a:r>
            <a:r>
              <a:rPr dirty="0" err="1"/>
              <a:t>daarmee</a:t>
            </a:r>
            <a:r>
              <a:rPr dirty="0"/>
              <a:t> </a:t>
            </a:r>
            <a:r>
              <a:rPr dirty="0" err="1"/>
              <a:t>gemoeid</a:t>
            </a:r>
            <a:r>
              <a:rPr dirty="0"/>
              <a:t> </a:t>
            </a:r>
            <a:r>
              <a:rPr dirty="0" err="1"/>
              <a:t>zijn</a:t>
            </a:r>
            <a:r>
              <a:rPr dirty="0"/>
              <a:t>, </a:t>
            </a:r>
            <a:r>
              <a:rPr dirty="0" err="1"/>
              <a:t>zijn</a:t>
            </a:r>
            <a:r>
              <a:rPr dirty="0"/>
              <a:t> </a:t>
            </a:r>
            <a:r>
              <a:rPr dirty="0" err="1"/>
              <a:t>niet</a:t>
            </a:r>
            <a:r>
              <a:rPr dirty="0"/>
              <a:t> in </a:t>
            </a:r>
            <a:r>
              <a:rPr dirty="0" err="1"/>
              <a:t>verhouding</a:t>
            </a:r>
            <a:r>
              <a:rPr dirty="0"/>
              <a:t> tot </a:t>
            </a:r>
            <a:r>
              <a:rPr dirty="0" err="1"/>
              <a:t>andere</a:t>
            </a:r>
            <a:r>
              <a:rPr dirty="0"/>
              <a:t> </a:t>
            </a:r>
            <a:r>
              <a:rPr dirty="0" err="1"/>
              <a:t>kosten</a:t>
            </a:r>
            <a:r>
              <a:rPr dirty="0"/>
              <a:t>.</a:t>
            </a:r>
          </a:p>
          <a:p>
            <a:pPr marL="117909" indent="-117909" algn="l" defTabSz="896111">
              <a:spcBef>
                <a:spcPts val="0"/>
              </a:spcBef>
              <a:buSzPct val="100000"/>
              <a:buChar char="•"/>
              <a:defRPr sz="1176">
                <a:solidFill>
                  <a:srgbClr val="FFFFFF"/>
                </a:solidFill>
                <a:latin typeface="Helvetica Neue"/>
                <a:ea typeface="Helvetica Neue"/>
                <a:cs typeface="Helvetica Neue"/>
                <a:sym typeface="Helvetica Neue"/>
              </a:defRPr>
            </a:pPr>
            <a:endParaRPr dirty="0"/>
          </a:p>
          <a:p>
            <a:pPr marL="117909" indent="-117909" algn="l" defTabSz="896111">
              <a:spcBef>
                <a:spcPts val="0"/>
              </a:spcBef>
              <a:buSzPct val="100000"/>
              <a:buChar char="•"/>
              <a:defRPr sz="1176">
                <a:solidFill>
                  <a:srgbClr val="FFFFFF"/>
                </a:solidFill>
                <a:latin typeface="Helvetica Neue"/>
                <a:ea typeface="Helvetica Neue"/>
                <a:cs typeface="Helvetica Neue"/>
                <a:sym typeface="Helvetica Neue"/>
              </a:defRPr>
            </a:pPr>
            <a:r>
              <a:rPr dirty="0"/>
              <a:t>In dit </a:t>
            </a:r>
            <a:r>
              <a:rPr dirty="0" err="1"/>
              <a:t>geheel</a:t>
            </a:r>
            <a:r>
              <a:rPr dirty="0"/>
              <a:t> </a:t>
            </a:r>
            <a:r>
              <a:rPr dirty="0" err="1"/>
              <a:t>lijkt</a:t>
            </a:r>
            <a:r>
              <a:rPr dirty="0"/>
              <a:t> </a:t>
            </a:r>
            <a:r>
              <a:rPr dirty="0" err="1"/>
              <a:t>fondsenwerving</a:t>
            </a:r>
            <a:r>
              <a:rPr dirty="0"/>
              <a:t> </a:t>
            </a:r>
            <a:r>
              <a:rPr dirty="0" err="1"/>
              <a:t>een</a:t>
            </a:r>
            <a:r>
              <a:rPr dirty="0"/>
              <a:t> steeds </a:t>
            </a:r>
            <a:r>
              <a:rPr dirty="0" err="1"/>
              <a:t>belangrijkere</a:t>
            </a:r>
            <a:r>
              <a:rPr dirty="0"/>
              <a:t> factor te </a:t>
            </a:r>
            <a:r>
              <a:rPr dirty="0" err="1"/>
              <a:t>worden</a:t>
            </a:r>
            <a:r>
              <a:rPr dirty="0"/>
              <a:t> voor </a:t>
            </a:r>
            <a:r>
              <a:rPr dirty="0" err="1"/>
              <a:t>succes</a:t>
            </a:r>
            <a:r>
              <a:rPr dirty="0"/>
              <a:t> en </a:t>
            </a:r>
            <a:r>
              <a:rPr dirty="0" err="1"/>
              <a:t>falen</a:t>
            </a:r>
            <a:r>
              <a:rPr dirty="0"/>
              <a:t>. </a:t>
            </a:r>
            <a:r>
              <a:rPr dirty="0" err="1"/>
              <a:t>Richt</a:t>
            </a:r>
            <a:r>
              <a:rPr dirty="0"/>
              <a:t> </a:t>
            </a:r>
            <a:r>
              <a:rPr dirty="0" err="1"/>
              <a:t>daarvoor</a:t>
            </a:r>
            <a:r>
              <a:rPr dirty="0"/>
              <a:t> </a:t>
            </a:r>
            <a:r>
              <a:rPr dirty="0" err="1"/>
              <a:t>een</a:t>
            </a:r>
            <a:r>
              <a:rPr dirty="0"/>
              <a:t> </a:t>
            </a:r>
            <a:r>
              <a:rPr dirty="0" err="1"/>
              <a:t>fondsenwervingscommissie</a:t>
            </a:r>
            <a:r>
              <a:rPr dirty="0"/>
              <a:t> op van voor </a:t>
            </a:r>
            <a:r>
              <a:rPr dirty="0" err="1"/>
              <a:t>deze</a:t>
            </a:r>
            <a:r>
              <a:rPr dirty="0"/>
              <a:t> opdracht </a:t>
            </a:r>
            <a:r>
              <a:rPr dirty="0" err="1"/>
              <a:t>geschikte</a:t>
            </a:r>
            <a:r>
              <a:rPr dirty="0"/>
              <a:t> </a:t>
            </a:r>
            <a:r>
              <a:rPr dirty="0" err="1"/>
              <a:t>partijgenoten</a:t>
            </a:r>
            <a:r>
              <a:rPr dirty="0"/>
              <a:t>. </a:t>
            </a:r>
            <a:r>
              <a:rPr dirty="0" err="1"/>
              <a:t>Blijf</a:t>
            </a:r>
            <a:r>
              <a:rPr dirty="0"/>
              <a:t> </a:t>
            </a:r>
            <a:r>
              <a:rPr dirty="0" err="1"/>
              <a:t>daarnaast</a:t>
            </a:r>
            <a:r>
              <a:rPr dirty="0"/>
              <a:t> </a:t>
            </a:r>
            <a:r>
              <a:rPr dirty="0" err="1"/>
              <a:t>gebruik</a:t>
            </a:r>
            <a:r>
              <a:rPr dirty="0"/>
              <a:t> </a:t>
            </a:r>
            <a:r>
              <a:rPr dirty="0" err="1"/>
              <a:t>maken</a:t>
            </a:r>
            <a:r>
              <a:rPr dirty="0"/>
              <a:t> van </a:t>
            </a:r>
            <a:r>
              <a:rPr dirty="0" err="1"/>
              <a:t>professionele</a:t>
            </a:r>
            <a:r>
              <a:rPr dirty="0"/>
              <a:t> </a:t>
            </a:r>
            <a:r>
              <a:rPr dirty="0" err="1"/>
              <a:t>fondsenwerving</a:t>
            </a:r>
            <a:r>
              <a:rPr dirty="0"/>
              <a:t>, </a:t>
            </a:r>
            <a:r>
              <a:rPr dirty="0" err="1"/>
              <a:t>zeker</a:t>
            </a:r>
            <a:r>
              <a:rPr dirty="0"/>
              <a:t> in </a:t>
            </a:r>
            <a:r>
              <a:rPr dirty="0" err="1"/>
              <a:t>verkiezingstijd</a:t>
            </a:r>
            <a:r>
              <a:rPr dirty="0"/>
              <a:t>.</a:t>
            </a:r>
          </a:p>
        </p:txBody>
      </p:sp>
      <p:pic>
        <p:nvPicPr>
          <p:cNvPr id="463"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28"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t>Werkgroep</a:t>
            </a:r>
          </a:p>
        </p:txBody>
      </p:sp>
      <p:sp>
        <p:nvSpPr>
          <p:cNvPr id="329" name="Google Shape;183;p38"/>
          <p:cNvSpPr txBox="1">
            <a:spLocks noGrp="1"/>
          </p:cNvSpPr>
          <p:nvPr>
            <p:ph type="body" idx="1"/>
          </p:nvPr>
        </p:nvSpPr>
        <p:spPr>
          <a:xfrm>
            <a:off x="628650" y="1369219"/>
            <a:ext cx="7886700" cy="3263505"/>
          </a:xfrm>
          <a:prstGeom prst="rect">
            <a:avLst/>
          </a:prstGeom>
        </p:spPr>
        <p:txBody>
          <a:bodyPr/>
          <a:lstStyle/>
          <a:p>
            <a:pPr marL="110289" indent="-110289" algn="l">
              <a:buSzPct val="100000"/>
              <a:buChar char="•"/>
              <a:defRPr sz="1200">
                <a:solidFill>
                  <a:srgbClr val="FFFFFF"/>
                </a:solidFill>
                <a:latin typeface="Helvetica Neue"/>
                <a:ea typeface="Helvetica Neue"/>
                <a:cs typeface="Helvetica Neue"/>
                <a:sym typeface="Helvetica Neue"/>
              </a:defRPr>
            </a:pPr>
            <a:r>
              <a:t>Hans Anker (PvdA-lid, mede-oprichter van PvdA New York en campagne-expert)</a:t>
            </a:r>
          </a:p>
          <a:p>
            <a:pPr marL="110289" indent="-110289" algn="l">
              <a:buSzPct val="100000"/>
              <a:buChar char="•"/>
              <a:defRPr sz="1200">
                <a:solidFill>
                  <a:srgbClr val="FFFFFF"/>
                </a:solidFill>
                <a:latin typeface="Helvetica Neue"/>
                <a:ea typeface="Helvetica Neue"/>
                <a:cs typeface="Helvetica Neue"/>
                <a:sym typeface="Helvetica Neue"/>
              </a:defRPr>
            </a:pPr>
            <a:r>
              <a:t>Martijn van Dam (oud-Tweede Kamerlid)</a:t>
            </a:r>
          </a:p>
          <a:p>
            <a:pPr marL="110289" indent="-110289" algn="l">
              <a:buSzPct val="100000"/>
              <a:buChar char="•"/>
              <a:defRPr sz="1200">
                <a:solidFill>
                  <a:srgbClr val="FFFFFF"/>
                </a:solidFill>
                <a:latin typeface="Helvetica Neue"/>
                <a:ea typeface="Helvetica Neue"/>
                <a:cs typeface="Helvetica Neue"/>
                <a:sym typeface="Helvetica Neue"/>
              </a:defRPr>
            </a:pPr>
            <a:r>
              <a:t>Jeroen Dijsselbloem (oud-Tweede Kamerlid)</a:t>
            </a:r>
          </a:p>
          <a:p>
            <a:pPr marL="110289" indent="-110289" algn="l">
              <a:buSzPct val="100000"/>
              <a:buChar char="•"/>
              <a:defRPr sz="1200">
                <a:solidFill>
                  <a:srgbClr val="FFFFFF"/>
                </a:solidFill>
                <a:latin typeface="Helvetica Neue"/>
                <a:ea typeface="Helvetica Neue"/>
                <a:cs typeface="Helvetica Neue"/>
                <a:sym typeface="Helvetica Neue"/>
              </a:defRPr>
            </a:pPr>
            <a:r>
              <a:t>Habtamu de Hoop (Tweede Kamerlid)</a:t>
            </a:r>
          </a:p>
          <a:p>
            <a:pPr marL="110289" indent="-110289" algn="l">
              <a:buSzPct val="100000"/>
              <a:buChar char="•"/>
              <a:defRPr sz="1200">
                <a:solidFill>
                  <a:srgbClr val="FFFFFF"/>
                </a:solidFill>
                <a:latin typeface="Helvetica Neue"/>
                <a:ea typeface="Helvetica Neue"/>
                <a:cs typeface="Helvetica Neue"/>
                <a:sym typeface="Helvetica Neue"/>
              </a:defRPr>
            </a:pPr>
            <a:r>
              <a:t>Jasper Kunzelaer (fractievoorzitter Limburg)</a:t>
            </a:r>
          </a:p>
          <a:p>
            <a:pPr marL="110289" indent="-110289" algn="l">
              <a:buSzPct val="100000"/>
              <a:buChar char="•"/>
              <a:defRPr sz="1200">
                <a:solidFill>
                  <a:srgbClr val="FFFFFF"/>
                </a:solidFill>
                <a:latin typeface="Helvetica Neue"/>
                <a:ea typeface="Helvetica Neue"/>
                <a:cs typeface="Helvetica Neue"/>
                <a:sym typeface="Helvetica Neue"/>
              </a:defRPr>
            </a:pPr>
            <a:r>
              <a:t>Erica van Lente (burgemeester Dalfsen)</a:t>
            </a:r>
          </a:p>
          <a:p>
            <a:pPr marL="110289" indent="-110289" algn="l">
              <a:buSzPct val="100000"/>
              <a:buChar char="•"/>
              <a:defRPr sz="1200">
                <a:solidFill>
                  <a:srgbClr val="FFFFFF"/>
                </a:solidFill>
                <a:latin typeface="Helvetica Neue"/>
                <a:ea typeface="Helvetica Neue"/>
                <a:cs typeface="Helvetica Neue"/>
                <a:sym typeface="Helvetica Neue"/>
              </a:defRPr>
            </a:pPr>
            <a:r>
              <a:t>Marjolein Moorman (wethouder Amsterdam)</a:t>
            </a:r>
          </a:p>
          <a:p>
            <a:pPr marL="110289" indent="-110289" algn="l">
              <a:buSzPct val="100000"/>
              <a:buChar char="•"/>
              <a:defRPr sz="1200">
                <a:solidFill>
                  <a:srgbClr val="FFFFFF"/>
                </a:solidFill>
                <a:latin typeface="Helvetica Neue"/>
                <a:ea typeface="Helvetica Neue"/>
                <a:cs typeface="Helvetica Neue"/>
                <a:sym typeface="Helvetica Neue"/>
              </a:defRPr>
            </a:pPr>
            <a:r>
              <a:t>Bianca Pander (PvdA-lid en partner BKB)</a:t>
            </a:r>
          </a:p>
          <a:p>
            <a:pPr marL="110289" indent="-110289" algn="l">
              <a:buSzPct val="100000"/>
              <a:buChar char="•"/>
              <a:defRPr sz="1200">
                <a:solidFill>
                  <a:srgbClr val="FFFFFF"/>
                </a:solidFill>
                <a:latin typeface="Helvetica Neue"/>
                <a:ea typeface="Helvetica Neue"/>
                <a:cs typeface="Helvetica Neue"/>
                <a:sym typeface="Helvetica Neue"/>
              </a:defRPr>
            </a:pPr>
            <a:r>
              <a:t>Yasin Torunoglu (wethouder Eindhoven)</a:t>
            </a:r>
          </a:p>
          <a:p>
            <a:pPr marL="110289" indent="-110289" algn="l">
              <a:buSzPct val="100000"/>
              <a:buChar char="•"/>
              <a:defRPr sz="1200">
                <a:solidFill>
                  <a:srgbClr val="FFFFFF"/>
                </a:solidFill>
                <a:latin typeface="Helvetica Neue"/>
                <a:ea typeface="Helvetica Neue"/>
                <a:cs typeface="Helvetica Neue"/>
                <a:sym typeface="Helvetica Neue"/>
              </a:defRPr>
            </a:pPr>
            <a:r>
              <a:t>Mikal Tseggai (fractievoorzitter Den Haag)</a:t>
            </a:r>
          </a:p>
        </p:txBody>
      </p:sp>
      <p:pic>
        <p:nvPicPr>
          <p:cNvPr id="330"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65"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 financiën (2)</a:t>
            </a:r>
            <a:endParaRPr i="1" dirty="0"/>
          </a:p>
        </p:txBody>
      </p:sp>
      <p:sp>
        <p:nvSpPr>
          <p:cNvPr id="466" name="Google Shape;183;p38"/>
          <p:cNvSpPr txBox="1">
            <a:spLocks noGrp="1"/>
          </p:cNvSpPr>
          <p:nvPr>
            <p:ph type="body" idx="1"/>
          </p:nvPr>
        </p:nvSpPr>
        <p:spPr>
          <a:xfrm>
            <a:off x="628650" y="1332744"/>
            <a:ext cx="7886700" cy="3263401"/>
          </a:xfrm>
          <a:prstGeom prst="rect">
            <a:avLst/>
          </a:prstGeom>
        </p:spPr>
        <p:txBody>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Overweeg</a:t>
            </a:r>
            <a:r>
              <a:rPr dirty="0"/>
              <a:t> het </a:t>
            </a:r>
            <a:r>
              <a:rPr dirty="0" err="1"/>
              <a:t>vragen</a:t>
            </a:r>
            <a:r>
              <a:rPr dirty="0"/>
              <a:t> van </a:t>
            </a:r>
            <a:r>
              <a:rPr dirty="0" err="1"/>
              <a:t>vrijwillige</a:t>
            </a:r>
            <a:r>
              <a:rPr dirty="0"/>
              <a:t> </a:t>
            </a:r>
            <a:r>
              <a:rPr lang="nl-NL" dirty="0"/>
              <a:t>geoormerkte </a:t>
            </a:r>
            <a:r>
              <a:rPr dirty="0" err="1"/>
              <a:t>bijdragen</a:t>
            </a:r>
            <a:r>
              <a:rPr dirty="0"/>
              <a:t> voor </a:t>
            </a:r>
            <a:r>
              <a:rPr dirty="0" err="1"/>
              <a:t>opleidingen</a:t>
            </a:r>
            <a:r>
              <a:rPr dirty="0"/>
              <a:t> en </a:t>
            </a:r>
            <a:r>
              <a:rPr dirty="0" err="1"/>
              <a:t>evenementen</a:t>
            </a:r>
            <a:r>
              <a:rPr dirty="0"/>
              <a:t> </a:t>
            </a:r>
            <a:r>
              <a:rPr dirty="0" err="1"/>
              <a:t>zoals</a:t>
            </a:r>
            <a:r>
              <a:rPr dirty="0"/>
              <a:t> </a:t>
            </a:r>
            <a:r>
              <a:rPr dirty="0" err="1"/>
              <a:t>congres</a:t>
            </a: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Onderzoek</a:t>
            </a:r>
            <a:r>
              <a:rPr dirty="0"/>
              <a:t> de </a:t>
            </a:r>
            <a:r>
              <a:rPr dirty="0" err="1"/>
              <a:t>mogelijkheden</a:t>
            </a:r>
            <a:r>
              <a:rPr dirty="0"/>
              <a:t> van </a:t>
            </a:r>
            <a:r>
              <a:rPr dirty="0" err="1"/>
              <a:t>hogere</a:t>
            </a:r>
            <a:r>
              <a:rPr dirty="0"/>
              <a:t> </a:t>
            </a:r>
            <a:r>
              <a:rPr dirty="0" err="1"/>
              <a:t>contributiebijdragen</a:t>
            </a:r>
            <a:r>
              <a:rPr dirty="0"/>
              <a:t> door </a:t>
            </a:r>
            <a:r>
              <a:rPr dirty="0" err="1"/>
              <a:t>leden</a:t>
            </a:r>
            <a:r>
              <a:rPr dirty="0"/>
              <a:t> en </a:t>
            </a:r>
            <a:r>
              <a:rPr dirty="0" err="1"/>
              <a:t>een</a:t>
            </a:r>
            <a:r>
              <a:rPr dirty="0"/>
              <a:t> </a:t>
            </a:r>
            <a:r>
              <a:rPr dirty="0" err="1"/>
              <a:t>hogere</a:t>
            </a:r>
            <a:r>
              <a:rPr dirty="0"/>
              <a:t> </a:t>
            </a:r>
            <a:r>
              <a:rPr dirty="0" err="1"/>
              <a:t>afdracht</a:t>
            </a:r>
            <a:r>
              <a:rPr dirty="0"/>
              <a:t> door </a:t>
            </a:r>
            <a:r>
              <a:rPr dirty="0" err="1"/>
              <a:t>onze</a:t>
            </a:r>
            <a:r>
              <a:rPr dirty="0"/>
              <a:t> </a:t>
            </a:r>
            <a:r>
              <a:rPr dirty="0" err="1"/>
              <a:t>politici</a:t>
            </a: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Werf</a:t>
            </a:r>
            <a:r>
              <a:rPr dirty="0"/>
              <a:t> </a:t>
            </a:r>
            <a:r>
              <a:rPr dirty="0" err="1"/>
              <a:t>donaties</a:t>
            </a:r>
            <a:r>
              <a:rPr dirty="0"/>
              <a:t> voor </a:t>
            </a:r>
            <a:r>
              <a:rPr dirty="0" err="1"/>
              <a:t>inhoudelijke</a:t>
            </a:r>
            <a:r>
              <a:rPr dirty="0"/>
              <a:t> </a:t>
            </a:r>
            <a:r>
              <a:rPr dirty="0" err="1"/>
              <a:t>campagnes</a:t>
            </a:r>
            <a:r>
              <a:rPr dirty="0"/>
              <a:t> (</a:t>
            </a:r>
            <a:r>
              <a:rPr dirty="0" err="1"/>
              <a:t>vb</a:t>
            </a:r>
            <a:r>
              <a:rPr dirty="0"/>
              <a:t>: </a:t>
            </a:r>
            <a:r>
              <a:rPr dirty="0" err="1"/>
              <a:t>rechtszaak</a:t>
            </a:r>
            <a:r>
              <a:rPr dirty="0"/>
              <a:t> van </a:t>
            </a:r>
            <a:r>
              <a:rPr dirty="0" err="1"/>
              <a:t>bezorgers</a:t>
            </a:r>
            <a:r>
              <a:rPr dirty="0"/>
              <a:t>)</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a:t>De </a:t>
            </a:r>
            <a:r>
              <a:rPr dirty="0" err="1"/>
              <a:t>huidige</a:t>
            </a:r>
            <a:r>
              <a:rPr dirty="0"/>
              <a:t> </a:t>
            </a:r>
            <a:r>
              <a:rPr dirty="0" err="1"/>
              <a:t>regelgeving</a:t>
            </a:r>
            <a:r>
              <a:rPr dirty="0"/>
              <a:t> voor </a:t>
            </a:r>
            <a:r>
              <a:rPr dirty="0" err="1"/>
              <a:t>fondsenwerving</a:t>
            </a:r>
            <a:r>
              <a:rPr dirty="0"/>
              <a:t> </a:t>
            </a:r>
            <a:r>
              <a:rPr dirty="0" err="1"/>
              <a:t>maakt</a:t>
            </a:r>
            <a:r>
              <a:rPr dirty="0"/>
              <a:t> de Nederlandse politiek </a:t>
            </a:r>
            <a:r>
              <a:rPr dirty="0" err="1"/>
              <a:t>zéér</a:t>
            </a:r>
            <a:r>
              <a:rPr dirty="0"/>
              <a:t> </a:t>
            </a:r>
            <a:r>
              <a:rPr dirty="0" err="1"/>
              <a:t>kwetsbaar</a:t>
            </a:r>
            <a:r>
              <a:rPr dirty="0"/>
              <a:t> voor </a:t>
            </a:r>
            <a:r>
              <a:rPr dirty="0" err="1"/>
              <a:t>ongewenste</a:t>
            </a:r>
            <a:r>
              <a:rPr dirty="0"/>
              <a:t> </a:t>
            </a:r>
            <a:r>
              <a:rPr dirty="0" err="1"/>
              <a:t>beïnvloeding</a:t>
            </a:r>
            <a:r>
              <a:rPr dirty="0"/>
              <a:t>. Het </a:t>
            </a:r>
            <a:r>
              <a:rPr dirty="0" err="1"/>
              <a:t>leidt</a:t>
            </a:r>
            <a:r>
              <a:rPr dirty="0"/>
              <a:t> </a:t>
            </a:r>
            <a:r>
              <a:rPr dirty="0" err="1"/>
              <a:t>bovendien</a:t>
            </a:r>
            <a:r>
              <a:rPr dirty="0"/>
              <a:t> tot </a:t>
            </a:r>
            <a:r>
              <a:rPr dirty="0" err="1"/>
              <a:t>een</a:t>
            </a:r>
            <a:r>
              <a:rPr dirty="0"/>
              <a:t> </a:t>
            </a:r>
            <a:r>
              <a:rPr dirty="0" err="1"/>
              <a:t>scheefgroei</a:t>
            </a:r>
            <a:r>
              <a:rPr dirty="0"/>
              <a:t> in </a:t>
            </a:r>
            <a:r>
              <a:rPr dirty="0" err="1"/>
              <a:t>campagnebudgetten</a:t>
            </a:r>
            <a:r>
              <a:rPr dirty="0"/>
              <a:t> </a:t>
            </a:r>
            <a:r>
              <a:rPr dirty="0" err="1"/>
              <a:t>waarvan</a:t>
            </a:r>
            <a:r>
              <a:rPr dirty="0"/>
              <a:t> de </a:t>
            </a:r>
            <a:r>
              <a:rPr dirty="0" err="1"/>
              <a:t>kans</a:t>
            </a:r>
            <a:r>
              <a:rPr dirty="0"/>
              <a:t> </a:t>
            </a:r>
            <a:r>
              <a:rPr dirty="0" err="1"/>
              <a:t>zeer</a:t>
            </a:r>
            <a:r>
              <a:rPr dirty="0"/>
              <a:t> groot is dat die </a:t>
            </a:r>
            <a:r>
              <a:rPr dirty="0" err="1"/>
              <a:t>verkiezingsresultaten</a:t>
            </a:r>
            <a:r>
              <a:rPr dirty="0"/>
              <a:t> </a:t>
            </a:r>
            <a:r>
              <a:rPr dirty="0" err="1"/>
              <a:t>zal</a:t>
            </a:r>
            <a:r>
              <a:rPr dirty="0"/>
              <a:t> </a:t>
            </a:r>
            <a:r>
              <a:rPr dirty="0" err="1"/>
              <a:t>beïnvloeden</a:t>
            </a:r>
            <a:r>
              <a:rPr dirty="0"/>
              <a:t>. </a:t>
            </a:r>
            <a:r>
              <a:rPr b="1" dirty="0"/>
              <a:t>We </a:t>
            </a:r>
            <a:r>
              <a:rPr b="1" dirty="0" err="1"/>
              <a:t>adviseren</a:t>
            </a:r>
            <a:r>
              <a:rPr b="1" dirty="0"/>
              <a:t> de </a:t>
            </a:r>
            <a:r>
              <a:rPr b="1" dirty="0" err="1"/>
              <a:t>fractie</a:t>
            </a:r>
            <a:r>
              <a:rPr b="1" dirty="0"/>
              <a:t> </a:t>
            </a:r>
            <a:r>
              <a:rPr b="1" dirty="0" err="1"/>
              <a:t>dringend</a:t>
            </a:r>
            <a:r>
              <a:rPr b="1" dirty="0"/>
              <a:t> </a:t>
            </a:r>
            <a:r>
              <a:rPr b="1" dirty="0" err="1"/>
              <a:t>om</a:t>
            </a:r>
            <a:r>
              <a:rPr b="1" dirty="0"/>
              <a:t> </a:t>
            </a:r>
            <a:r>
              <a:rPr b="1" dirty="0" err="1"/>
              <a:t>zich</a:t>
            </a:r>
            <a:r>
              <a:rPr b="1" dirty="0"/>
              <a:t> in te </a:t>
            </a:r>
            <a:r>
              <a:rPr b="1" dirty="0" err="1"/>
              <a:t>zetten</a:t>
            </a:r>
            <a:r>
              <a:rPr b="1" dirty="0"/>
              <a:t> voor </a:t>
            </a:r>
            <a:r>
              <a:rPr b="1" dirty="0" err="1"/>
              <a:t>veel</a:t>
            </a:r>
            <a:r>
              <a:rPr b="1" dirty="0"/>
              <a:t> </a:t>
            </a:r>
            <a:r>
              <a:rPr b="1" dirty="0" err="1"/>
              <a:t>striktere</a:t>
            </a:r>
            <a:r>
              <a:rPr b="1" dirty="0"/>
              <a:t> </a:t>
            </a:r>
            <a:r>
              <a:rPr b="1" dirty="0" err="1"/>
              <a:t>regelgeving</a:t>
            </a:r>
            <a:r>
              <a:rPr b="1" dirty="0"/>
              <a:t>. </a:t>
            </a:r>
            <a:r>
              <a:rPr dirty="0" err="1"/>
              <a:t>Bijvoorbeeld</a:t>
            </a:r>
            <a:r>
              <a:rPr dirty="0"/>
              <a:t> </a:t>
            </a:r>
            <a:r>
              <a:rPr dirty="0" err="1"/>
              <a:t>maximaal</a:t>
            </a:r>
            <a:r>
              <a:rPr dirty="0"/>
              <a:t> </a:t>
            </a:r>
            <a:r>
              <a:rPr dirty="0" err="1"/>
              <a:t>giftbedrag</a:t>
            </a:r>
            <a:r>
              <a:rPr dirty="0"/>
              <a:t> per </a:t>
            </a:r>
            <a:r>
              <a:rPr dirty="0" err="1"/>
              <a:t>persoon</a:t>
            </a:r>
            <a:r>
              <a:rPr dirty="0"/>
              <a:t> en </a:t>
            </a:r>
            <a:r>
              <a:rPr dirty="0" err="1"/>
              <a:t>alleen</a:t>
            </a:r>
            <a:r>
              <a:rPr dirty="0"/>
              <a:t> </a:t>
            </a:r>
            <a:r>
              <a:rPr dirty="0" err="1"/>
              <a:t>giften</a:t>
            </a:r>
            <a:r>
              <a:rPr dirty="0"/>
              <a:t> van </a:t>
            </a:r>
            <a:r>
              <a:rPr dirty="0" err="1"/>
              <a:t>natuurlijke</a:t>
            </a:r>
            <a:r>
              <a:rPr dirty="0"/>
              <a:t> </a:t>
            </a:r>
            <a:r>
              <a:rPr dirty="0" err="1"/>
              <a:t>personen</a:t>
            </a:r>
            <a:r>
              <a:rPr dirty="0"/>
              <a:t>, </a:t>
            </a:r>
            <a:r>
              <a:rPr dirty="0" err="1"/>
              <a:t>niet</a:t>
            </a:r>
            <a:r>
              <a:rPr dirty="0"/>
              <a:t> van </a:t>
            </a:r>
            <a:r>
              <a:rPr dirty="0" err="1"/>
              <a:t>rechtspersonen</a:t>
            </a:r>
            <a:r>
              <a:rPr dirty="0"/>
              <a:t>.</a:t>
            </a:r>
          </a:p>
        </p:txBody>
      </p:sp>
      <p:pic>
        <p:nvPicPr>
          <p:cNvPr id="467"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65"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 advies</a:t>
            </a:r>
            <a:endParaRPr i="1" dirty="0"/>
          </a:p>
        </p:txBody>
      </p:sp>
      <p:sp>
        <p:nvSpPr>
          <p:cNvPr id="466" name="Google Shape;183;p38"/>
          <p:cNvSpPr txBox="1">
            <a:spLocks noGrp="1"/>
          </p:cNvSpPr>
          <p:nvPr>
            <p:ph type="body" idx="1"/>
          </p:nvPr>
        </p:nvSpPr>
        <p:spPr>
          <a:xfrm>
            <a:off x="628650" y="1332744"/>
            <a:ext cx="7886700" cy="3263401"/>
          </a:xfrm>
          <a:prstGeom prst="rect">
            <a:avLst/>
          </a:prstGeom>
        </p:spPr>
        <p:txBody>
          <a:bodyPr>
            <a:normAutofit fontScale="92500" lnSpcReduction="10000"/>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Ontwikkel een integrale visie op de inrichting van de gehele PvdA-organisatie. Van de huidige zelfstandige onderdelen dient een samenhangende netwerkorganisatie te worden gevormd met gemeenschappelijke doelen en een duidelijke eindverantwoordelijkheid voor het partijbestuur.</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Heroverweeg de rol van CLB, FMS en WBS.</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Reorganisatie van het partijbureau om nog meer focus te krijgen op campagne en communicatie is nodig. Daarnaast is de verbinding binnen de partij, instellen van </a:t>
            </a:r>
            <a:r>
              <a:rPr lang="nl-NL" dirty="0" err="1"/>
              <a:t>vrijwilligersgremia</a:t>
            </a:r>
            <a:r>
              <a:rPr lang="nl-NL" dirty="0"/>
              <a:t> en ondersteuning daarvan en de verbinding met het externe netwerk een belangrijke rol. Het lijkt gewenst om de inzet van zowel medewerkers als partijleden voor (vereiste) interne activiteiten te verminderen.</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Maak een plan voor de inzet van vrijwilligers met expertise voor in elk geval scouting, fondsenwerving, evenementen en campagne en inventariseer waar nog meer mogelijkheden zijn om taken met behulp van leden te organiseren.</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buSzPct val="100000"/>
              <a:buFontTx/>
              <a:buChar char="•"/>
              <a:defRPr sz="1200">
                <a:solidFill>
                  <a:srgbClr val="FFFFFF"/>
                </a:solidFill>
                <a:latin typeface="Helvetica Neue"/>
                <a:ea typeface="Helvetica Neue"/>
                <a:cs typeface="Helvetica Neue"/>
                <a:sym typeface="Helvetica Neue"/>
              </a:defRPr>
            </a:pPr>
            <a:r>
              <a:rPr lang="nl-NL" dirty="0"/>
              <a:t>Financieel en organisatorisch lijkt het noodzakelijk te besparen op bestuurskosten en CLB. Daarnaast moet een scherpere taakverdeling met FMS, WBS en SOT eraan bijdragen om menskracht en budget vrij te spelen voor campagne en communicatie. Onderzoek andere mogelijkheden voor extra inkomsten en versterk fondsenwerving.</a:t>
            </a:r>
          </a:p>
          <a:p>
            <a:pPr marL="120315" indent="-120315" algn="l">
              <a:buSzPct val="100000"/>
              <a:buFontTx/>
              <a:buChar char="•"/>
              <a:defRPr sz="1200">
                <a:solidFill>
                  <a:srgbClr val="FFFFFF"/>
                </a:solidFill>
                <a:latin typeface="Helvetica Neue"/>
                <a:ea typeface="Helvetica Neue"/>
                <a:cs typeface="Helvetica Neue"/>
                <a:sym typeface="Helvetica Neue"/>
              </a:defRPr>
            </a:pPr>
            <a:endParaRPr lang="nl-NL" dirty="0"/>
          </a:p>
          <a:p>
            <a:pPr marL="120315" indent="-120315" algn="l">
              <a:buSzPct val="100000"/>
              <a:buFontTx/>
              <a:buChar char="•"/>
              <a:defRPr sz="1200">
                <a:solidFill>
                  <a:srgbClr val="FFFFFF"/>
                </a:solidFill>
                <a:latin typeface="Helvetica Neue"/>
                <a:ea typeface="Helvetica Neue"/>
                <a:cs typeface="Helvetica Neue"/>
                <a:sym typeface="Helvetica Neue"/>
              </a:defRPr>
            </a:pPr>
            <a:r>
              <a:rPr lang="nl-NL" b="1" dirty="0"/>
              <a:t>Vraag een adviseur of adviesbureau op korte termijn dit reorganisatieproces te gaan (</a:t>
            </a:r>
            <a:r>
              <a:rPr lang="nl-NL" b="1" dirty="0" err="1"/>
              <a:t>bege</a:t>
            </a:r>
            <a:r>
              <a:rPr lang="nl-NL" b="1" dirty="0"/>
              <a:t>)leiden</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p:txBody>
      </p:sp>
      <p:pic>
        <p:nvPicPr>
          <p:cNvPr id="467"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extLst>
      <p:ext uri="{BB962C8B-B14F-4D97-AF65-F5344CB8AC3E}">
        <p14:creationId xmlns:p14="http://schemas.microsoft.com/office/powerpoint/2010/main" val="2622248561"/>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53" name="Google Shape;182;p38"/>
          <p:cNvSpPr txBox="1">
            <a:spLocks noGrp="1"/>
          </p:cNvSpPr>
          <p:nvPr>
            <p:ph type="title"/>
          </p:nvPr>
        </p:nvSpPr>
        <p:spPr>
          <a:xfrm>
            <a:off x="628650" y="273844"/>
            <a:ext cx="7886700" cy="994172"/>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 aanvullende bouwstenen</a:t>
            </a:r>
            <a:endParaRPr i="1" dirty="0"/>
          </a:p>
        </p:txBody>
      </p:sp>
      <p:sp>
        <p:nvSpPr>
          <p:cNvPr id="454" name="Google Shape;183;p38"/>
          <p:cNvSpPr txBox="1">
            <a:spLocks noGrp="1"/>
          </p:cNvSpPr>
          <p:nvPr>
            <p:ph type="body" idx="1"/>
          </p:nvPr>
        </p:nvSpPr>
        <p:spPr>
          <a:xfrm>
            <a:off x="628650" y="1505341"/>
            <a:ext cx="7886700" cy="3263505"/>
          </a:xfrm>
          <a:prstGeom prst="rect">
            <a:avLst/>
          </a:prstGeom>
        </p:spPr>
        <p:txBody>
          <a:bodyPr>
            <a:normAutofit/>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Ontwikkel visie en inhoud m</a:t>
            </a:r>
            <a:r>
              <a:rPr dirty="0"/>
              <a:t>et </a:t>
            </a:r>
            <a:r>
              <a:rPr dirty="0" err="1"/>
              <a:t>ondersteuning</a:t>
            </a:r>
            <a:r>
              <a:rPr dirty="0"/>
              <a:t> </a:t>
            </a:r>
            <a:r>
              <a:rPr dirty="0" err="1"/>
              <a:t>vanuit</a:t>
            </a:r>
            <a:r>
              <a:rPr dirty="0"/>
              <a:t> WBS, FMS en SOT </a:t>
            </a:r>
            <a:r>
              <a:rPr lang="nl-NL" dirty="0"/>
              <a:t>in</a:t>
            </a:r>
            <a:r>
              <a:rPr dirty="0"/>
              <a:t> teams </a:t>
            </a:r>
            <a:r>
              <a:rPr lang="nl-NL" dirty="0"/>
              <a:t>met</a:t>
            </a:r>
            <a:r>
              <a:rPr dirty="0"/>
              <a:t> </a:t>
            </a:r>
            <a:r>
              <a:rPr dirty="0" err="1"/>
              <a:t>vrijwilligers</a:t>
            </a:r>
            <a:r>
              <a:rPr dirty="0"/>
              <a:t>, experts en </a:t>
            </a:r>
            <a:r>
              <a:rPr dirty="0" err="1"/>
              <a:t>contacten</a:t>
            </a:r>
            <a:r>
              <a:rPr dirty="0"/>
              <a:t> uit </a:t>
            </a:r>
            <a:r>
              <a:rPr dirty="0" err="1"/>
              <a:t>organisaties</a:t>
            </a:r>
            <a:r>
              <a:rPr dirty="0"/>
              <a:t> uit de </a:t>
            </a:r>
            <a:r>
              <a:rPr dirty="0" err="1"/>
              <a:t>omgeving</a:t>
            </a:r>
            <a:r>
              <a:rPr dirty="0"/>
              <a:t>. </a:t>
            </a:r>
            <a:r>
              <a:rPr dirty="0" err="1"/>
              <a:t>Coproductie</a:t>
            </a:r>
            <a:r>
              <a:rPr dirty="0"/>
              <a:t> </a:t>
            </a:r>
            <a:r>
              <a:rPr dirty="0" err="1"/>
              <a:t>zoals</a:t>
            </a:r>
            <a:r>
              <a:rPr dirty="0"/>
              <a:t> </a:t>
            </a:r>
            <a:r>
              <a:rPr dirty="0" err="1"/>
              <a:t>bij</a:t>
            </a:r>
            <a:r>
              <a:rPr dirty="0"/>
              <a:t> het </a:t>
            </a:r>
            <a:r>
              <a:rPr dirty="0" err="1"/>
              <a:t>laatste</a:t>
            </a:r>
            <a:r>
              <a:rPr dirty="0"/>
              <a:t> </a:t>
            </a:r>
            <a:r>
              <a:rPr dirty="0" err="1"/>
              <a:t>verkiezingsprogramma</a:t>
            </a:r>
            <a:r>
              <a:rPr dirty="0"/>
              <a:t> is het </a:t>
            </a:r>
            <a:r>
              <a:rPr dirty="0" err="1"/>
              <a:t>gewenste</a:t>
            </a:r>
            <a:r>
              <a:rPr dirty="0"/>
              <a:t> model.</a:t>
            </a:r>
            <a:r>
              <a:rPr lang="nl-NL" dirty="0"/>
              <a:t> </a:t>
            </a:r>
            <a:r>
              <a:rPr dirty="0" err="1"/>
              <a:t>Organiseer</a:t>
            </a:r>
            <a:r>
              <a:rPr dirty="0"/>
              <a:t> </a:t>
            </a:r>
            <a:r>
              <a:rPr lang="nl-NL" dirty="0"/>
              <a:t>daartoe </a:t>
            </a:r>
            <a:r>
              <a:rPr dirty="0" err="1"/>
              <a:t>expertiseteams</a:t>
            </a:r>
            <a:r>
              <a:rPr dirty="0"/>
              <a:t> die input </a:t>
            </a:r>
            <a:r>
              <a:rPr dirty="0" err="1"/>
              <a:t>geven</a:t>
            </a:r>
            <a:r>
              <a:rPr dirty="0"/>
              <a:t> aan </a:t>
            </a:r>
            <a:r>
              <a:rPr dirty="0" err="1"/>
              <a:t>Kamerleden</a:t>
            </a:r>
            <a:r>
              <a:rPr dirty="0"/>
              <a:t>, </a:t>
            </a:r>
            <a:r>
              <a:rPr dirty="0" err="1"/>
              <a:t>europarlementariërs</a:t>
            </a:r>
            <a:r>
              <a:rPr dirty="0"/>
              <a:t>, </a:t>
            </a:r>
            <a:r>
              <a:rPr dirty="0" err="1"/>
              <a:t>lokale</a:t>
            </a:r>
            <a:r>
              <a:rPr dirty="0"/>
              <a:t> en </a:t>
            </a:r>
            <a:r>
              <a:rPr dirty="0" err="1"/>
              <a:t>provinciale</a:t>
            </a:r>
            <a:r>
              <a:rPr dirty="0"/>
              <a:t> </a:t>
            </a:r>
            <a:r>
              <a:rPr dirty="0" err="1"/>
              <a:t>bestuurders</a:t>
            </a:r>
            <a:r>
              <a:rPr dirty="0"/>
              <a:t> en </a:t>
            </a:r>
            <a:r>
              <a:rPr dirty="0" err="1"/>
              <a:t>bijdragen</a:t>
            </a:r>
            <a:r>
              <a:rPr dirty="0"/>
              <a:t> aan </a:t>
            </a:r>
            <a:r>
              <a:rPr dirty="0" err="1"/>
              <a:t>ontwikkeling</a:t>
            </a:r>
            <a:r>
              <a:rPr dirty="0"/>
              <a:t> van </a:t>
            </a:r>
            <a:r>
              <a:rPr dirty="0" err="1"/>
              <a:t>visies</a:t>
            </a:r>
            <a:r>
              <a:rPr dirty="0"/>
              <a:t> voor </a:t>
            </a:r>
            <a:r>
              <a:rPr dirty="0" err="1"/>
              <a:t>langere</a:t>
            </a:r>
            <a:r>
              <a:rPr dirty="0"/>
              <a:t> </a:t>
            </a:r>
            <a:r>
              <a:rPr dirty="0" err="1"/>
              <a:t>termijn</a:t>
            </a:r>
            <a:r>
              <a:rPr dirty="0"/>
              <a:t>. </a:t>
            </a:r>
            <a:r>
              <a:rPr dirty="0" err="1"/>
              <a:t>Zoek</a:t>
            </a:r>
            <a:r>
              <a:rPr dirty="0"/>
              <a:t> </a:t>
            </a:r>
            <a:r>
              <a:rPr dirty="0" err="1"/>
              <a:t>gericht</a:t>
            </a:r>
            <a:r>
              <a:rPr dirty="0"/>
              <a:t> </a:t>
            </a:r>
            <a:r>
              <a:rPr dirty="0" err="1"/>
              <a:t>naar</a:t>
            </a:r>
            <a:r>
              <a:rPr dirty="0"/>
              <a:t> </a:t>
            </a:r>
            <a:r>
              <a:rPr dirty="0" err="1"/>
              <a:t>leden</a:t>
            </a:r>
            <a:r>
              <a:rPr dirty="0"/>
              <a:t> met expertise en experts met </a:t>
            </a:r>
            <a:r>
              <a:rPr dirty="0" err="1"/>
              <a:t>een</a:t>
            </a:r>
            <a:r>
              <a:rPr dirty="0"/>
              <a:t> </a:t>
            </a:r>
            <a:r>
              <a:rPr dirty="0" err="1"/>
              <a:t>progressieve</a:t>
            </a:r>
            <a:r>
              <a:rPr dirty="0"/>
              <a:t> </a:t>
            </a:r>
            <a:r>
              <a:rPr dirty="0" err="1"/>
              <a:t>insteek</a:t>
            </a:r>
            <a:r>
              <a:rPr dirty="0"/>
              <a:t>. De </a:t>
            </a:r>
            <a:r>
              <a:rPr dirty="0" err="1"/>
              <a:t>toekomstteams</a:t>
            </a:r>
            <a:r>
              <a:rPr dirty="0"/>
              <a:t> </a:t>
            </a:r>
            <a:r>
              <a:rPr dirty="0" err="1"/>
              <a:t>zijn</a:t>
            </a:r>
            <a:r>
              <a:rPr dirty="0"/>
              <a:t> </a:t>
            </a:r>
            <a:r>
              <a:rPr dirty="0" err="1"/>
              <a:t>een</a:t>
            </a:r>
            <a:r>
              <a:rPr dirty="0"/>
              <a:t> </a:t>
            </a:r>
            <a:r>
              <a:rPr dirty="0" err="1"/>
              <a:t>bijzondere</a:t>
            </a:r>
            <a:r>
              <a:rPr dirty="0"/>
              <a:t> (</a:t>
            </a:r>
            <a:r>
              <a:rPr dirty="0" err="1"/>
              <a:t>tijdelijke</a:t>
            </a:r>
            <a:r>
              <a:rPr dirty="0"/>
              <a:t>) </a:t>
            </a:r>
            <a:r>
              <a:rPr dirty="0" err="1"/>
              <a:t>vorm</a:t>
            </a:r>
            <a:r>
              <a:rPr dirty="0"/>
              <a:t> van </a:t>
            </a:r>
            <a:r>
              <a:rPr dirty="0" err="1"/>
              <a:t>deze</a:t>
            </a:r>
            <a:r>
              <a:rPr dirty="0"/>
              <a:t> </a:t>
            </a:r>
            <a:r>
              <a:rPr dirty="0" err="1"/>
              <a:t>expertiseteams</a:t>
            </a:r>
            <a:r>
              <a:rPr dirty="0"/>
              <a:t>.</a:t>
            </a: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dirty="0"/>
              <a:t>Werk met een permanente centrale programmacommissie die input ophaalt bij deze </a:t>
            </a:r>
            <a:r>
              <a:rPr lang="nl-NL" dirty="0" err="1"/>
              <a:t>expertiseteams</a:t>
            </a:r>
            <a:r>
              <a:rPr lang="nl-NL" dirty="0"/>
              <a:t>. Ontwikkel voor lokale afdelingen ook een basisverkiezingsprogramma met landelijk afgestemde lokale thema’s.</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Zoek voor de </a:t>
            </a:r>
            <a:r>
              <a:rPr lang="nl-NL" dirty="0" err="1"/>
              <a:t>scoutingcommissie</a:t>
            </a:r>
            <a:r>
              <a:rPr lang="nl-NL" dirty="0"/>
              <a:t> geschikte leden met een professionele achtergrond in recruitment en loopbaanontwikkeling: headhunters, recruiters, loopbaancoaches, HR-managers, etc. Breng talentvolle PvdA-ers en gearriveerde PvdA-professionals in beeld en volg en ondersteun ze in hun loopbaan. Ook hiervoor geldt dat een goed CRM-systeem onontbeerlijk is.</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Richt de “Progressieve Academie” op in een aparte stichting waar (jonge) getalenteerde progressieve mensen tegen een kostendekkend tarief door vrijwillig meewerkende docenten (waaronder (oud-)politici van PvdA, GL, PvdD, D66) worden geschoold in het omzetten van idealen, ideeën en opvatting in actie, campagne en resultaat. Liefst samen met GL.</a:t>
            </a:r>
          </a:p>
        </p:txBody>
      </p:sp>
      <p:pic>
        <p:nvPicPr>
          <p:cNvPr id="455"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73" name="Google Shape;182;p38"/>
          <p:cNvSpPr txBox="1">
            <a:spLocks noGrp="1"/>
          </p:cNvSpPr>
          <p:nvPr>
            <p:ph type="title"/>
          </p:nvPr>
        </p:nvSpPr>
        <p:spPr>
          <a:xfrm>
            <a:off x="628650" y="273844"/>
            <a:ext cx="7886700" cy="994200"/>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 campagne</a:t>
            </a:r>
            <a:endParaRPr i="1" dirty="0"/>
          </a:p>
        </p:txBody>
      </p:sp>
      <p:sp>
        <p:nvSpPr>
          <p:cNvPr id="474" name="Google Shape;183;p38"/>
          <p:cNvSpPr txBox="1">
            <a:spLocks noGrp="1"/>
          </p:cNvSpPr>
          <p:nvPr>
            <p:ph type="body" idx="1"/>
          </p:nvPr>
        </p:nvSpPr>
        <p:spPr>
          <a:xfrm>
            <a:off x="628650" y="1471618"/>
            <a:ext cx="7886700" cy="3263401"/>
          </a:xfrm>
          <a:prstGeom prst="rect">
            <a:avLst/>
          </a:prstGeom>
        </p:spPr>
        <p:txBody>
          <a:bodyPr/>
          <a:lstStyle/>
          <a:p>
            <a:pPr marL="109487" indent="-109487" algn="l" defTabSz="832104">
              <a:spcBef>
                <a:spcPts val="700"/>
              </a:spcBef>
              <a:buSzPct val="100000"/>
              <a:buChar char="•"/>
              <a:defRPr sz="1092">
                <a:solidFill>
                  <a:srgbClr val="FFFFFF"/>
                </a:solidFill>
                <a:latin typeface="Helvetica Neue"/>
                <a:ea typeface="Helvetica Neue"/>
                <a:cs typeface="Helvetica Neue"/>
                <a:sym typeface="Helvetica Neue"/>
              </a:defRPr>
            </a:pPr>
            <a:r>
              <a:rPr dirty="0"/>
              <a:t>De </a:t>
            </a:r>
            <a:r>
              <a:rPr dirty="0" err="1"/>
              <a:t>bestaande</a:t>
            </a:r>
            <a:r>
              <a:rPr dirty="0"/>
              <a:t> </a:t>
            </a:r>
            <a:r>
              <a:rPr dirty="0" err="1"/>
              <a:t>campagnestructuur</a:t>
            </a:r>
            <a:r>
              <a:rPr dirty="0"/>
              <a:t> </a:t>
            </a:r>
            <a:r>
              <a:rPr dirty="0" err="1"/>
              <a:t>werkt</a:t>
            </a:r>
            <a:r>
              <a:rPr dirty="0"/>
              <a:t> </a:t>
            </a:r>
            <a:r>
              <a:rPr dirty="0" err="1"/>
              <a:t>niet</a:t>
            </a:r>
            <a:r>
              <a:rPr dirty="0"/>
              <a:t>. We </a:t>
            </a:r>
            <a:r>
              <a:rPr dirty="0" err="1"/>
              <a:t>adviseren</a:t>
            </a:r>
            <a:r>
              <a:rPr dirty="0"/>
              <a:t> </a:t>
            </a:r>
            <a:r>
              <a:rPr dirty="0" err="1"/>
              <a:t>deze</a:t>
            </a:r>
            <a:r>
              <a:rPr dirty="0"/>
              <a:t> </a:t>
            </a:r>
            <a:r>
              <a:rPr dirty="0" err="1"/>
              <a:t>opnieuw</a:t>
            </a:r>
            <a:r>
              <a:rPr dirty="0"/>
              <a:t> in te </a:t>
            </a:r>
            <a:r>
              <a:rPr dirty="0" err="1"/>
              <a:t>richten</a:t>
            </a:r>
            <a:r>
              <a:rPr dirty="0"/>
              <a:t>. </a:t>
            </a:r>
            <a:r>
              <a:rPr dirty="0" err="1"/>
              <a:t>Geen</a:t>
            </a:r>
            <a:r>
              <a:rPr dirty="0"/>
              <a:t> </a:t>
            </a:r>
            <a:r>
              <a:rPr dirty="0" err="1"/>
              <a:t>campagneleiding</a:t>
            </a:r>
            <a:r>
              <a:rPr dirty="0"/>
              <a:t> met </a:t>
            </a:r>
            <a:r>
              <a:rPr dirty="0" err="1"/>
              <a:t>allerlei</a:t>
            </a:r>
            <a:r>
              <a:rPr dirty="0"/>
              <a:t> </a:t>
            </a:r>
            <a:r>
              <a:rPr dirty="0" err="1"/>
              <a:t>vertegenwoordigers</a:t>
            </a:r>
            <a:r>
              <a:rPr dirty="0"/>
              <a:t>, </a:t>
            </a:r>
            <a:r>
              <a:rPr dirty="0" err="1"/>
              <a:t>maar</a:t>
            </a:r>
            <a:r>
              <a:rPr dirty="0"/>
              <a:t> </a:t>
            </a:r>
            <a:r>
              <a:rPr b="1" dirty="0" err="1"/>
              <a:t>één</a:t>
            </a:r>
            <a:r>
              <a:rPr b="1" dirty="0"/>
              <a:t> </a:t>
            </a:r>
            <a:r>
              <a:rPr b="1" dirty="0" err="1"/>
              <a:t>centraal</a:t>
            </a:r>
            <a:r>
              <a:rPr b="1" dirty="0"/>
              <a:t> permanent </a:t>
            </a:r>
            <a:r>
              <a:rPr b="1" dirty="0" err="1"/>
              <a:t>campagneteam</a:t>
            </a:r>
            <a:r>
              <a:rPr b="1" dirty="0"/>
              <a:t>, </a:t>
            </a:r>
            <a:r>
              <a:rPr b="1" dirty="0" err="1"/>
              <a:t>bestaande</a:t>
            </a:r>
            <a:r>
              <a:rPr b="1" dirty="0"/>
              <a:t> uit vier </a:t>
            </a:r>
            <a:r>
              <a:rPr b="1" dirty="0" err="1"/>
              <a:t>leden</a:t>
            </a:r>
            <a:r>
              <a:rPr b="1" dirty="0"/>
              <a:t>:</a:t>
            </a:r>
          </a:p>
          <a:p>
            <a:pPr marL="456197" lvl="1" indent="-109487" algn="l" defTabSz="832104">
              <a:spcBef>
                <a:spcPts val="300"/>
              </a:spcBef>
              <a:buSzPct val="100000"/>
              <a:buChar char="•"/>
              <a:defRPr sz="1092">
                <a:solidFill>
                  <a:srgbClr val="FFFFFF"/>
                </a:solidFill>
                <a:latin typeface="Helvetica Neue"/>
                <a:ea typeface="Helvetica Neue"/>
                <a:cs typeface="Helvetica Neue"/>
                <a:sym typeface="Helvetica Neue"/>
              </a:defRPr>
            </a:pPr>
            <a:r>
              <a:rPr b="1" dirty="0" err="1"/>
              <a:t>Strateeg</a:t>
            </a:r>
            <a:endParaRPr b="1" dirty="0"/>
          </a:p>
          <a:p>
            <a:pPr marL="456197" lvl="1" indent="-109487" algn="l" defTabSz="832104">
              <a:spcBef>
                <a:spcPts val="300"/>
              </a:spcBef>
              <a:buSzPct val="100000"/>
              <a:buChar char="•"/>
              <a:defRPr sz="1092">
                <a:solidFill>
                  <a:srgbClr val="FFFFFF"/>
                </a:solidFill>
                <a:latin typeface="Helvetica Neue"/>
                <a:ea typeface="Helvetica Neue"/>
                <a:cs typeface="Helvetica Neue"/>
                <a:sym typeface="Helvetica Neue"/>
              </a:defRPr>
            </a:pPr>
            <a:r>
              <a:rPr b="1" dirty="0" err="1"/>
              <a:t>Data-analist</a:t>
            </a:r>
            <a:r>
              <a:rPr b="1" dirty="0"/>
              <a:t> (pollster)</a:t>
            </a:r>
          </a:p>
          <a:p>
            <a:pPr marL="456197" lvl="1" indent="-109487" algn="l" defTabSz="832104">
              <a:spcBef>
                <a:spcPts val="300"/>
              </a:spcBef>
              <a:buSzPct val="100000"/>
              <a:buChar char="•"/>
              <a:defRPr sz="1092">
                <a:solidFill>
                  <a:srgbClr val="FFFFFF"/>
                </a:solidFill>
                <a:latin typeface="Helvetica Neue"/>
                <a:ea typeface="Helvetica Neue"/>
                <a:cs typeface="Helvetica Neue"/>
                <a:sym typeface="Helvetica Neue"/>
              </a:defRPr>
            </a:pPr>
            <a:r>
              <a:rPr b="1" dirty="0"/>
              <a:t>Communicatie-expert (pers, online en </a:t>
            </a:r>
            <a:r>
              <a:rPr b="1" dirty="0" err="1"/>
              <a:t>betaalde</a:t>
            </a:r>
            <a:r>
              <a:rPr b="1" dirty="0"/>
              <a:t> media)</a:t>
            </a:r>
          </a:p>
          <a:p>
            <a:pPr marL="456197" lvl="1" indent="-109487" algn="l" defTabSz="832104">
              <a:spcBef>
                <a:spcPts val="300"/>
              </a:spcBef>
              <a:buSzPct val="100000"/>
              <a:buChar char="•"/>
              <a:defRPr sz="1092">
                <a:solidFill>
                  <a:srgbClr val="FFFFFF"/>
                </a:solidFill>
                <a:latin typeface="Helvetica Neue"/>
                <a:ea typeface="Helvetica Neue"/>
                <a:cs typeface="Helvetica Neue"/>
                <a:sym typeface="Helvetica Neue"/>
              </a:defRPr>
            </a:pPr>
            <a:r>
              <a:rPr b="1" dirty="0"/>
              <a:t>Grassroots-expert</a:t>
            </a:r>
          </a:p>
          <a:p>
            <a:pPr marL="109487" indent="-109487" algn="l" defTabSz="832104">
              <a:spcBef>
                <a:spcPts val="700"/>
              </a:spcBef>
              <a:buSzPct val="100000"/>
              <a:buChar char="•"/>
              <a:defRPr sz="1092">
                <a:solidFill>
                  <a:srgbClr val="FFFFFF"/>
                </a:solidFill>
                <a:latin typeface="Helvetica Neue"/>
                <a:ea typeface="Helvetica Neue"/>
                <a:cs typeface="Helvetica Neue"/>
                <a:sym typeface="Helvetica Neue"/>
              </a:defRPr>
            </a:pPr>
            <a:r>
              <a:rPr dirty="0"/>
              <a:t>De partijvoorzitter </a:t>
            </a:r>
            <a:r>
              <a:rPr dirty="0" err="1"/>
              <a:t>heeft</a:t>
            </a:r>
            <a:r>
              <a:rPr dirty="0"/>
              <a:t> </a:t>
            </a:r>
            <a:r>
              <a:rPr dirty="0" err="1"/>
              <a:t>géén</a:t>
            </a:r>
            <a:r>
              <a:rPr dirty="0"/>
              <a:t> </a:t>
            </a:r>
            <a:r>
              <a:rPr dirty="0" err="1"/>
              <a:t>zitting</a:t>
            </a:r>
            <a:r>
              <a:rPr dirty="0"/>
              <a:t> in dit </a:t>
            </a:r>
            <a:r>
              <a:rPr dirty="0" err="1"/>
              <a:t>campagneteam</a:t>
            </a:r>
            <a:r>
              <a:rPr dirty="0"/>
              <a:t>. Dit </a:t>
            </a:r>
            <a:r>
              <a:rPr dirty="0" err="1"/>
              <a:t>campagneteam</a:t>
            </a:r>
            <a:r>
              <a:rPr dirty="0"/>
              <a:t> </a:t>
            </a:r>
            <a:r>
              <a:rPr dirty="0" err="1"/>
              <a:t>rapporteert</a:t>
            </a:r>
            <a:r>
              <a:rPr dirty="0"/>
              <a:t> </a:t>
            </a:r>
            <a:r>
              <a:rPr dirty="0" err="1"/>
              <a:t>wel</a:t>
            </a:r>
            <a:r>
              <a:rPr dirty="0"/>
              <a:t> </a:t>
            </a:r>
            <a:r>
              <a:rPr dirty="0" err="1"/>
              <a:t>rechtstreeks</a:t>
            </a:r>
            <a:r>
              <a:rPr dirty="0"/>
              <a:t> aan de partijvoorzitter, die </a:t>
            </a:r>
            <a:r>
              <a:rPr dirty="0" err="1"/>
              <a:t>namens</a:t>
            </a:r>
            <a:r>
              <a:rPr dirty="0"/>
              <a:t> het partijbestuur de </a:t>
            </a:r>
            <a:r>
              <a:rPr dirty="0" err="1"/>
              <a:t>bestuurlijke</a:t>
            </a:r>
            <a:r>
              <a:rPr dirty="0"/>
              <a:t> </a:t>
            </a:r>
            <a:r>
              <a:rPr dirty="0" err="1"/>
              <a:t>verantwoordelijkheid</a:t>
            </a:r>
            <a:r>
              <a:rPr dirty="0"/>
              <a:t> </a:t>
            </a:r>
            <a:r>
              <a:rPr dirty="0" err="1"/>
              <a:t>hiervoor</a:t>
            </a:r>
            <a:r>
              <a:rPr dirty="0"/>
              <a:t> </a:t>
            </a:r>
            <a:r>
              <a:rPr dirty="0" err="1"/>
              <a:t>uitoefent</a:t>
            </a:r>
            <a:r>
              <a:rPr dirty="0"/>
              <a:t>. Het is </a:t>
            </a:r>
            <a:r>
              <a:rPr dirty="0" err="1"/>
              <a:t>ook</a:t>
            </a:r>
            <a:r>
              <a:rPr dirty="0"/>
              <a:t> de </a:t>
            </a:r>
            <a:r>
              <a:rPr dirty="0" err="1"/>
              <a:t>verantwoordelijkheid</a:t>
            </a:r>
            <a:r>
              <a:rPr dirty="0"/>
              <a:t> van het partijbestuur </a:t>
            </a:r>
            <a:r>
              <a:rPr dirty="0" err="1"/>
              <a:t>om</a:t>
            </a:r>
            <a:r>
              <a:rPr dirty="0"/>
              <a:t> </a:t>
            </a:r>
            <a:r>
              <a:rPr dirty="0" err="1"/>
              <a:t>zorg</a:t>
            </a:r>
            <a:r>
              <a:rPr dirty="0"/>
              <a:t> te </a:t>
            </a:r>
            <a:r>
              <a:rPr dirty="0" err="1"/>
              <a:t>dragen</a:t>
            </a:r>
            <a:r>
              <a:rPr dirty="0"/>
              <a:t> voor </a:t>
            </a:r>
            <a:r>
              <a:rPr dirty="0" err="1"/>
              <a:t>een</a:t>
            </a:r>
            <a:r>
              <a:rPr dirty="0"/>
              <a:t> </a:t>
            </a:r>
            <a:r>
              <a:rPr dirty="0" err="1"/>
              <a:t>bemensing</a:t>
            </a:r>
            <a:r>
              <a:rPr dirty="0"/>
              <a:t> die </a:t>
            </a:r>
            <a:r>
              <a:rPr dirty="0" err="1"/>
              <a:t>kan</a:t>
            </a:r>
            <a:r>
              <a:rPr dirty="0"/>
              <a:t> </a:t>
            </a:r>
            <a:r>
              <a:rPr dirty="0" err="1"/>
              <a:t>rekenen</a:t>
            </a:r>
            <a:r>
              <a:rPr dirty="0"/>
              <a:t> op het </a:t>
            </a:r>
            <a:r>
              <a:rPr dirty="0" err="1"/>
              <a:t>volledige</a:t>
            </a:r>
            <a:r>
              <a:rPr dirty="0"/>
              <a:t> </a:t>
            </a:r>
            <a:r>
              <a:rPr dirty="0" err="1"/>
              <a:t>vertrouwen</a:t>
            </a:r>
            <a:r>
              <a:rPr dirty="0"/>
              <a:t> van de </a:t>
            </a:r>
            <a:r>
              <a:rPr dirty="0" err="1"/>
              <a:t>partijleider</a:t>
            </a:r>
            <a:r>
              <a:rPr dirty="0"/>
              <a:t>.</a:t>
            </a:r>
          </a:p>
          <a:p>
            <a:pPr marL="109487" indent="-109487" algn="l" defTabSz="832104">
              <a:spcBef>
                <a:spcPts val="700"/>
              </a:spcBef>
              <a:buSzPct val="100000"/>
              <a:buChar char="•"/>
              <a:defRPr sz="1092">
                <a:solidFill>
                  <a:srgbClr val="FFFFFF"/>
                </a:solidFill>
                <a:latin typeface="Helvetica Neue"/>
                <a:ea typeface="Helvetica Neue"/>
                <a:cs typeface="Helvetica Neue"/>
                <a:sym typeface="Helvetica Neue"/>
              </a:defRPr>
            </a:pPr>
            <a:r>
              <a:rPr dirty="0"/>
              <a:t>Het team </a:t>
            </a:r>
            <a:r>
              <a:rPr dirty="0" err="1"/>
              <a:t>beslist</a:t>
            </a:r>
            <a:r>
              <a:rPr dirty="0"/>
              <a:t> op basis van consensus. </a:t>
            </a:r>
            <a:r>
              <a:rPr lang="nl-NL" dirty="0"/>
              <a:t>De partijleider is eindverantwoordelijk voor de inhoudelijke beslissingen van het campagneteam. </a:t>
            </a:r>
            <a:r>
              <a:rPr dirty="0"/>
              <a:t>De </a:t>
            </a:r>
            <a:r>
              <a:rPr dirty="0" err="1"/>
              <a:t>partijleider</a:t>
            </a:r>
            <a:r>
              <a:rPr dirty="0"/>
              <a:t> </a:t>
            </a:r>
            <a:r>
              <a:rPr dirty="0" err="1"/>
              <a:t>kan</a:t>
            </a:r>
            <a:r>
              <a:rPr dirty="0"/>
              <a:t> </a:t>
            </a:r>
            <a:r>
              <a:rPr lang="nl-NL" dirty="0"/>
              <a:t>die bevoegdheid delegeren aan één of twee politiek functionarissen</a:t>
            </a:r>
            <a:r>
              <a:rPr dirty="0"/>
              <a:t>. </a:t>
            </a:r>
            <a:r>
              <a:rPr dirty="0" err="1"/>
              <a:t>Bij</a:t>
            </a:r>
            <a:r>
              <a:rPr dirty="0"/>
              <a:t> de Europese </a:t>
            </a:r>
            <a:r>
              <a:rPr dirty="0" err="1"/>
              <a:t>verkiezingen</a:t>
            </a:r>
            <a:r>
              <a:rPr dirty="0"/>
              <a:t> ligt het </a:t>
            </a:r>
            <a:r>
              <a:rPr lang="nl-NL" dirty="0"/>
              <a:t>dan </a:t>
            </a:r>
            <a:r>
              <a:rPr dirty="0"/>
              <a:t>voor de hand dat </a:t>
            </a:r>
            <a:r>
              <a:rPr dirty="0" err="1"/>
              <a:t>één</a:t>
            </a:r>
            <a:r>
              <a:rPr dirty="0"/>
              <a:t> van die twee de Europees </a:t>
            </a:r>
            <a:r>
              <a:rPr dirty="0" err="1"/>
              <a:t>lijsttrekker</a:t>
            </a:r>
            <a:r>
              <a:rPr dirty="0"/>
              <a:t> is en </a:t>
            </a:r>
            <a:r>
              <a:rPr dirty="0" err="1"/>
              <a:t>bij</a:t>
            </a:r>
            <a:r>
              <a:rPr dirty="0"/>
              <a:t> de </a:t>
            </a:r>
            <a:r>
              <a:rPr dirty="0" err="1"/>
              <a:t>PS-verkiezingen</a:t>
            </a:r>
            <a:r>
              <a:rPr dirty="0"/>
              <a:t> de </a:t>
            </a:r>
            <a:r>
              <a:rPr dirty="0" err="1"/>
              <a:t>lijsttrekker</a:t>
            </a:r>
            <a:r>
              <a:rPr dirty="0"/>
              <a:t> Eerste Kamer.</a:t>
            </a:r>
          </a:p>
          <a:p>
            <a:pPr marL="109487" indent="-109487" algn="l" defTabSz="832104">
              <a:spcBef>
                <a:spcPts val="0"/>
              </a:spcBef>
              <a:buSzPct val="100000"/>
              <a:buChar char="•"/>
              <a:defRPr sz="1092">
                <a:solidFill>
                  <a:srgbClr val="FFFFFF"/>
                </a:solidFill>
                <a:latin typeface="Helvetica Neue"/>
                <a:ea typeface="Helvetica Neue"/>
                <a:cs typeface="Helvetica Neue"/>
                <a:sym typeface="Helvetica Neue"/>
              </a:defRPr>
            </a:pPr>
            <a:endParaRPr dirty="0"/>
          </a:p>
          <a:p>
            <a:pPr marL="109487" indent="-109487" algn="l" defTabSz="832104">
              <a:spcBef>
                <a:spcPts val="0"/>
              </a:spcBef>
              <a:buSzPct val="100000"/>
              <a:buChar char="•"/>
              <a:defRPr sz="1092">
                <a:solidFill>
                  <a:srgbClr val="FFFFFF"/>
                </a:solidFill>
                <a:latin typeface="Helvetica Neue"/>
                <a:ea typeface="Helvetica Neue"/>
                <a:cs typeface="Helvetica Neue"/>
                <a:sym typeface="Helvetica Neue"/>
              </a:defRPr>
            </a:pPr>
            <a:r>
              <a:rPr dirty="0" err="1"/>
              <a:t>Vanuit</a:t>
            </a:r>
            <a:r>
              <a:rPr dirty="0"/>
              <a:t> dit team </a:t>
            </a:r>
            <a:r>
              <a:rPr dirty="0" err="1"/>
              <a:t>wordt</a:t>
            </a:r>
            <a:r>
              <a:rPr dirty="0"/>
              <a:t> de </a:t>
            </a:r>
            <a:r>
              <a:rPr dirty="0" err="1"/>
              <a:t>volledige</a:t>
            </a:r>
            <a:r>
              <a:rPr dirty="0"/>
              <a:t> </a:t>
            </a:r>
            <a:r>
              <a:rPr dirty="0" err="1"/>
              <a:t>campagne</a:t>
            </a:r>
            <a:r>
              <a:rPr dirty="0"/>
              <a:t> </a:t>
            </a:r>
            <a:r>
              <a:rPr dirty="0" err="1"/>
              <a:t>aangestuurd</a:t>
            </a:r>
            <a:r>
              <a:rPr dirty="0"/>
              <a:t>. </a:t>
            </a:r>
            <a:r>
              <a:rPr dirty="0" err="1"/>
              <a:t>Alle</a:t>
            </a:r>
            <a:r>
              <a:rPr dirty="0"/>
              <a:t> </a:t>
            </a:r>
            <a:r>
              <a:rPr dirty="0" err="1"/>
              <a:t>gremia</a:t>
            </a:r>
            <a:r>
              <a:rPr dirty="0"/>
              <a:t> (</a:t>
            </a:r>
            <a:r>
              <a:rPr dirty="0" err="1"/>
              <a:t>landelijk</a:t>
            </a:r>
            <a:r>
              <a:rPr dirty="0"/>
              <a:t>, </a:t>
            </a:r>
            <a:r>
              <a:rPr dirty="0" err="1"/>
              <a:t>lokaal</a:t>
            </a:r>
            <a:r>
              <a:rPr dirty="0"/>
              <a:t>, </a:t>
            </a:r>
            <a:r>
              <a:rPr dirty="0" err="1"/>
              <a:t>provinciaal</a:t>
            </a:r>
            <a:r>
              <a:rPr dirty="0"/>
              <a:t>, Europees) </a:t>
            </a:r>
            <a:r>
              <a:rPr dirty="0" err="1"/>
              <a:t>moeten</a:t>
            </a:r>
            <a:r>
              <a:rPr dirty="0"/>
              <a:t> </a:t>
            </a:r>
            <a:r>
              <a:rPr dirty="0" err="1"/>
              <a:t>zijn</a:t>
            </a:r>
            <a:r>
              <a:rPr dirty="0"/>
              <a:t> </a:t>
            </a:r>
            <a:r>
              <a:rPr dirty="0" err="1"/>
              <a:t>aangehaakt</a:t>
            </a:r>
            <a:r>
              <a:rPr dirty="0"/>
              <a:t> en de </a:t>
            </a:r>
            <a:r>
              <a:rPr dirty="0" err="1"/>
              <a:t>gekozen</a:t>
            </a:r>
            <a:r>
              <a:rPr dirty="0"/>
              <a:t> strategie </a:t>
            </a:r>
            <a:r>
              <a:rPr dirty="0" err="1"/>
              <a:t>respecteren</a:t>
            </a:r>
            <a:r>
              <a:rPr dirty="0"/>
              <a:t> en </a:t>
            </a:r>
            <a:r>
              <a:rPr dirty="0" err="1"/>
              <a:t>uitvoeren</a:t>
            </a:r>
            <a:r>
              <a:rPr dirty="0"/>
              <a:t>. Het is de </a:t>
            </a:r>
            <a:r>
              <a:rPr dirty="0" err="1"/>
              <a:t>verantwoordelijkheid</a:t>
            </a:r>
            <a:r>
              <a:rPr dirty="0"/>
              <a:t> van dit team </a:t>
            </a:r>
            <a:r>
              <a:rPr dirty="0" err="1"/>
              <a:t>om</a:t>
            </a:r>
            <a:r>
              <a:rPr dirty="0"/>
              <a:t> </a:t>
            </a:r>
            <a:r>
              <a:rPr dirty="0" err="1"/>
              <a:t>deze</a:t>
            </a:r>
            <a:r>
              <a:rPr dirty="0"/>
              <a:t> </a:t>
            </a:r>
            <a:r>
              <a:rPr dirty="0" err="1"/>
              <a:t>onderdelen</a:t>
            </a:r>
            <a:r>
              <a:rPr dirty="0"/>
              <a:t> van de partij </a:t>
            </a:r>
            <a:r>
              <a:rPr dirty="0" err="1"/>
              <a:t>goed</a:t>
            </a:r>
            <a:r>
              <a:rPr dirty="0"/>
              <a:t> te </a:t>
            </a:r>
            <a:r>
              <a:rPr dirty="0" err="1"/>
              <a:t>betrekken</a:t>
            </a:r>
            <a:r>
              <a:rPr dirty="0"/>
              <a:t> en </a:t>
            </a:r>
            <a:r>
              <a:rPr dirty="0" err="1"/>
              <a:t>tijdig</a:t>
            </a:r>
            <a:r>
              <a:rPr dirty="0"/>
              <a:t> </a:t>
            </a:r>
            <a:r>
              <a:rPr dirty="0" err="1"/>
              <a:t>af</a:t>
            </a:r>
            <a:r>
              <a:rPr dirty="0"/>
              <a:t> te </a:t>
            </a:r>
            <a:r>
              <a:rPr dirty="0" err="1"/>
              <a:t>stemmen</a:t>
            </a:r>
            <a:r>
              <a:rPr dirty="0"/>
              <a:t> met </a:t>
            </a:r>
            <a:r>
              <a:rPr dirty="0" err="1"/>
              <a:t>lijsttrekkers</a:t>
            </a:r>
            <a:r>
              <a:rPr dirty="0"/>
              <a:t> en </a:t>
            </a:r>
            <a:r>
              <a:rPr dirty="0" err="1"/>
              <a:t>campagneteams</a:t>
            </a:r>
            <a:r>
              <a:rPr dirty="0"/>
              <a:t> </a:t>
            </a:r>
            <a:r>
              <a:rPr dirty="0" err="1"/>
              <a:t>bij</a:t>
            </a:r>
            <a:r>
              <a:rPr dirty="0"/>
              <a:t> </a:t>
            </a:r>
            <a:r>
              <a:rPr dirty="0" err="1"/>
              <a:t>lokale</a:t>
            </a:r>
            <a:r>
              <a:rPr dirty="0"/>
              <a:t>, </a:t>
            </a:r>
            <a:r>
              <a:rPr dirty="0" err="1"/>
              <a:t>provinciale</a:t>
            </a:r>
            <a:r>
              <a:rPr dirty="0"/>
              <a:t> of Europese </a:t>
            </a:r>
            <a:r>
              <a:rPr dirty="0" err="1"/>
              <a:t>verkiezingen</a:t>
            </a:r>
            <a:r>
              <a:rPr dirty="0"/>
              <a:t>.</a:t>
            </a:r>
          </a:p>
        </p:txBody>
      </p:sp>
      <p:pic>
        <p:nvPicPr>
          <p:cNvPr id="475"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77" name="Google Shape;182;p38"/>
          <p:cNvSpPr txBox="1">
            <a:spLocks noGrp="1"/>
          </p:cNvSpPr>
          <p:nvPr>
            <p:ph type="title"/>
          </p:nvPr>
        </p:nvSpPr>
        <p:spPr>
          <a:xfrm>
            <a:off x="628650" y="273844"/>
            <a:ext cx="7886700" cy="994200"/>
          </a:xfrm>
          <a:prstGeom prst="rect">
            <a:avLst/>
          </a:prstGeom>
        </p:spPr>
        <p:txBody>
          <a:bodyPr anchor="ctr"/>
          <a:lstStyle/>
          <a:p>
            <a:pPr>
              <a:defRPr sz="2700" b="1">
                <a:solidFill>
                  <a:srgbClr val="FFFFFF"/>
                </a:solidFill>
                <a:latin typeface="Helvetica Neue"/>
                <a:ea typeface="Helvetica Neue"/>
                <a:cs typeface="Helvetica Neue"/>
                <a:sym typeface="Helvetica Neue"/>
              </a:defRPr>
            </a:pPr>
            <a:r>
              <a:rPr lang="nl-NL" dirty="0"/>
              <a:t>Organisatie: campagne (2)</a:t>
            </a:r>
            <a:endParaRPr i="1" dirty="0"/>
          </a:p>
        </p:txBody>
      </p:sp>
      <p:sp>
        <p:nvSpPr>
          <p:cNvPr id="478" name="Google Shape;183;p38"/>
          <p:cNvSpPr txBox="1">
            <a:spLocks noGrp="1"/>
          </p:cNvSpPr>
          <p:nvPr>
            <p:ph type="body" idx="1"/>
          </p:nvPr>
        </p:nvSpPr>
        <p:spPr>
          <a:xfrm>
            <a:off x="628650" y="1424218"/>
            <a:ext cx="7886700" cy="3263402"/>
          </a:xfrm>
          <a:prstGeom prst="rect">
            <a:avLst/>
          </a:prstGeom>
        </p:spPr>
        <p:txBody>
          <a:bodyPr>
            <a:normAutofit lnSpcReduction="10000"/>
          </a:bodyPr>
          <a:lstStyle/>
          <a:p>
            <a:pPr marL="115503" indent="-115503" algn="l" defTabSz="877823">
              <a:spcBef>
                <a:spcPts val="700"/>
              </a:spcBef>
              <a:buSzPct val="100000"/>
              <a:buChar char="•"/>
              <a:defRPr sz="1152">
                <a:solidFill>
                  <a:srgbClr val="FFFFFF"/>
                </a:solidFill>
                <a:latin typeface="Helvetica Neue"/>
                <a:ea typeface="Helvetica Neue"/>
                <a:cs typeface="Helvetica Neue"/>
                <a:sym typeface="Helvetica Neue"/>
              </a:defRPr>
            </a:pPr>
            <a:r>
              <a:rPr dirty="0"/>
              <a:t>De </a:t>
            </a:r>
            <a:r>
              <a:rPr dirty="0" err="1"/>
              <a:t>strateeg</a:t>
            </a:r>
            <a:r>
              <a:rPr dirty="0"/>
              <a:t> </a:t>
            </a:r>
            <a:r>
              <a:rPr dirty="0" err="1"/>
              <a:t>dient</a:t>
            </a:r>
            <a:r>
              <a:rPr dirty="0"/>
              <a:t> </a:t>
            </a:r>
            <a:r>
              <a:rPr dirty="0" err="1"/>
              <a:t>een</a:t>
            </a:r>
            <a:r>
              <a:rPr dirty="0"/>
              <a:t> </a:t>
            </a:r>
            <a:r>
              <a:rPr dirty="0" err="1"/>
              <a:t>zware</a:t>
            </a:r>
            <a:r>
              <a:rPr dirty="0"/>
              <a:t> </a:t>
            </a:r>
            <a:r>
              <a:rPr dirty="0" err="1"/>
              <a:t>strategische</a:t>
            </a:r>
            <a:r>
              <a:rPr dirty="0"/>
              <a:t> expert te </a:t>
            </a:r>
            <a:r>
              <a:rPr dirty="0" err="1"/>
              <a:t>zijn</a:t>
            </a:r>
            <a:r>
              <a:rPr dirty="0"/>
              <a:t> die in </a:t>
            </a:r>
            <a:r>
              <a:rPr dirty="0" err="1"/>
              <a:t>staat</a:t>
            </a:r>
            <a:r>
              <a:rPr dirty="0"/>
              <a:t> is </a:t>
            </a:r>
            <a:r>
              <a:rPr dirty="0" err="1"/>
              <a:t>campagnestrategie</a:t>
            </a:r>
            <a:r>
              <a:rPr dirty="0"/>
              <a:t> </a:t>
            </a:r>
            <a:r>
              <a:rPr dirty="0" err="1"/>
              <a:t>vorm</a:t>
            </a:r>
            <a:r>
              <a:rPr dirty="0"/>
              <a:t> te </a:t>
            </a:r>
            <a:r>
              <a:rPr dirty="0" err="1"/>
              <a:t>geven</a:t>
            </a:r>
            <a:r>
              <a:rPr dirty="0"/>
              <a:t>, uit te </a:t>
            </a:r>
            <a:r>
              <a:rPr dirty="0" err="1"/>
              <a:t>dragen</a:t>
            </a:r>
            <a:r>
              <a:rPr dirty="0"/>
              <a:t> en </a:t>
            </a:r>
            <a:r>
              <a:rPr dirty="0" err="1"/>
              <a:t>kan</a:t>
            </a:r>
            <a:r>
              <a:rPr dirty="0"/>
              <a:t> </a:t>
            </a:r>
            <a:r>
              <a:rPr dirty="0" err="1"/>
              <a:t>sturen</a:t>
            </a:r>
            <a:r>
              <a:rPr dirty="0"/>
              <a:t> op </a:t>
            </a:r>
            <a:r>
              <a:rPr dirty="0" err="1"/>
              <a:t>executie</a:t>
            </a:r>
            <a:r>
              <a:rPr dirty="0"/>
              <a:t>.</a:t>
            </a:r>
          </a:p>
          <a:p>
            <a:pPr marL="115503" indent="-115503" algn="l" defTabSz="877823">
              <a:spcBef>
                <a:spcPts val="700"/>
              </a:spcBef>
              <a:buSzPct val="100000"/>
              <a:buChar char="•"/>
              <a:defRPr sz="1152">
                <a:solidFill>
                  <a:srgbClr val="FFFFFF"/>
                </a:solidFill>
                <a:latin typeface="Helvetica Neue"/>
                <a:ea typeface="Helvetica Neue"/>
                <a:cs typeface="Helvetica Neue"/>
                <a:sym typeface="Helvetica Neue"/>
              </a:defRPr>
            </a:pPr>
            <a:r>
              <a:rPr dirty="0"/>
              <a:t>De </a:t>
            </a:r>
            <a:r>
              <a:rPr dirty="0" err="1"/>
              <a:t>data-analist</a:t>
            </a:r>
            <a:r>
              <a:rPr dirty="0"/>
              <a:t> of pollster is in </a:t>
            </a:r>
            <a:r>
              <a:rPr dirty="0" err="1"/>
              <a:t>staat</a:t>
            </a:r>
            <a:r>
              <a:rPr dirty="0"/>
              <a:t> </a:t>
            </a:r>
            <a:r>
              <a:rPr dirty="0" err="1"/>
              <a:t>onderzoek</a:t>
            </a:r>
            <a:r>
              <a:rPr dirty="0"/>
              <a:t> aan te </a:t>
            </a:r>
            <a:r>
              <a:rPr dirty="0" err="1"/>
              <a:t>sturen</a:t>
            </a:r>
            <a:r>
              <a:rPr dirty="0"/>
              <a:t> en uit </a:t>
            </a:r>
            <a:r>
              <a:rPr dirty="0" err="1"/>
              <a:t>onderzoeksgegevens</a:t>
            </a:r>
            <a:r>
              <a:rPr dirty="0"/>
              <a:t>, online data en </a:t>
            </a:r>
            <a:r>
              <a:rPr dirty="0" err="1"/>
              <a:t>algemene</a:t>
            </a:r>
            <a:r>
              <a:rPr dirty="0"/>
              <a:t> </a:t>
            </a:r>
            <a:r>
              <a:rPr dirty="0" err="1"/>
              <a:t>opinie-onderzoeken</a:t>
            </a:r>
            <a:r>
              <a:rPr dirty="0"/>
              <a:t> </a:t>
            </a:r>
            <a:r>
              <a:rPr dirty="0" err="1"/>
              <a:t>relevante</a:t>
            </a:r>
            <a:r>
              <a:rPr dirty="0"/>
              <a:t> trends te </a:t>
            </a:r>
            <a:r>
              <a:rPr dirty="0" err="1"/>
              <a:t>destilleren</a:t>
            </a:r>
            <a:r>
              <a:rPr dirty="0"/>
              <a:t> en </a:t>
            </a:r>
            <a:r>
              <a:rPr dirty="0" err="1"/>
              <a:t>uitingen</a:t>
            </a:r>
            <a:r>
              <a:rPr dirty="0"/>
              <a:t> te </a:t>
            </a:r>
            <a:r>
              <a:rPr dirty="0" err="1"/>
              <a:t>laten</a:t>
            </a:r>
            <a:r>
              <a:rPr dirty="0"/>
              <a:t> </a:t>
            </a:r>
            <a:r>
              <a:rPr dirty="0" err="1"/>
              <a:t>testen</a:t>
            </a:r>
            <a:r>
              <a:rPr dirty="0"/>
              <a:t> </a:t>
            </a:r>
            <a:r>
              <a:rPr dirty="0" err="1"/>
              <a:t>middels</a:t>
            </a:r>
            <a:r>
              <a:rPr dirty="0"/>
              <a:t> </a:t>
            </a:r>
            <a:r>
              <a:rPr dirty="0" err="1"/>
              <a:t>kwalitatief</a:t>
            </a:r>
            <a:r>
              <a:rPr dirty="0"/>
              <a:t> en </a:t>
            </a:r>
            <a:r>
              <a:rPr dirty="0" err="1"/>
              <a:t>kwantitatief</a:t>
            </a:r>
            <a:r>
              <a:rPr dirty="0"/>
              <a:t> </a:t>
            </a:r>
            <a:r>
              <a:rPr dirty="0" err="1"/>
              <a:t>onderzoek</a:t>
            </a:r>
            <a:endParaRPr dirty="0"/>
          </a:p>
          <a:p>
            <a:pPr marL="115503" indent="-115503" algn="l" defTabSz="877823">
              <a:spcBef>
                <a:spcPts val="700"/>
              </a:spcBef>
              <a:buSzPct val="100000"/>
              <a:buChar char="•"/>
              <a:defRPr sz="1152">
                <a:solidFill>
                  <a:srgbClr val="FFFFFF"/>
                </a:solidFill>
                <a:latin typeface="Helvetica Neue"/>
                <a:ea typeface="Helvetica Neue"/>
                <a:cs typeface="Helvetica Neue"/>
                <a:sym typeface="Helvetica Neue"/>
              </a:defRPr>
            </a:pPr>
            <a:r>
              <a:rPr dirty="0"/>
              <a:t>Het </a:t>
            </a:r>
            <a:r>
              <a:rPr dirty="0" err="1"/>
              <a:t>communicatielid</a:t>
            </a:r>
            <a:r>
              <a:rPr dirty="0"/>
              <a:t> is </a:t>
            </a:r>
            <a:r>
              <a:rPr dirty="0" err="1"/>
              <a:t>binnen</a:t>
            </a:r>
            <a:r>
              <a:rPr dirty="0"/>
              <a:t> het team </a:t>
            </a:r>
            <a:r>
              <a:rPr dirty="0" err="1"/>
              <a:t>verantwoordelijk</a:t>
            </a:r>
            <a:r>
              <a:rPr dirty="0"/>
              <a:t> voor de </a:t>
            </a:r>
            <a:r>
              <a:rPr dirty="0" err="1"/>
              <a:t>vertaling</a:t>
            </a:r>
            <a:r>
              <a:rPr dirty="0"/>
              <a:t> van strategie </a:t>
            </a:r>
            <a:r>
              <a:rPr dirty="0" err="1"/>
              <a:t>naar</a:t>
            </a:r>
            <a:r>
              <a:rPr dirty="0"/>
              <a:t> </a:t>
            </a:r>
            <a:r>
              <a:rPr dirty="0" err="1"/>
              <a:t>communicatiebeleid</a:t>
            </a:r>
            <a:r>
              <a:rPr dirty="0"/>
              <a:t> in de </a:t>
            </a:r>
            <a:r>
              <a:rPr dirty="0" err="1"/>
              <a:t>volle</a:t>
            </a:r>
            <a:r>
              <a:rPr dirty="0"/>
              <a:t> </a:t>
            </a:r>
            <a:r>
              <a:rPr dirty="0" err="1"/>
              <a:t>breedte</a:t>
            </a:r>
            <a:r>
              <a:rPr dirty="0"/>
              <a:t> en </a:t>
            </a:r>
            <a:r>
              <a:rPr dirty="0" err="1"/>
              <a:t>geeft</a:t>
            </a:r>
            <a:r>
              <a:rPr dirty="0"/>
              <a:t> </a:t>
            </a:r>
            <a:r>
              <a:rPr dirty="0" err="1"/>
              <a:t>sturing</a:t>
            </a:r>
            <a:r>
              <a:rPr dirty="0"/>
              <a:t> aan de </a:t>
            </a:r>
            <a:r>
              <a:rPr lang="nl-NL" dirty="0"/>
              <a:t>uitvoering</a:t>
            </a:r>
            <a:r>
              <a:rPr dirty="0"/>
              <a:t> door </a:t>
            </a:r>
            <a:r>
              <a:rPr dirty="0" err="1"/>
              <a:t>alle</a:t>
            </a:r>
            <a:r>
              <a:rPr dirty="0"/>
              <a:t> </a:t>
            </a:r>
            <a:r>
              <a:rPr dirty="0" err="1"/>
              <a:t>betrokken</a:t>
            </a:r>
            <a:r>
              <a:rPr dirty="0"/>
              <a:t> teams (voorlichting TK, EP en team </a:t>
            </a:r>
            <a:r>
              <a:rPr dirty="0" err="1"/>
              <a:t>lokale</a:t>
            </a:r>
            <a:r>
              <a:rPr dirty="0"/>
              <a:t> en </a:t>
            </a:r>
            <a:r>
              <a:rPr dirty="0" err="1"/>
              <a:t>provinciale</a:t>
            </a:r>
            <a:r>
              <a:rPr dirty="0"/>
              <a:t> </a:t>
            </a:r>
            <a:r>
              <a:rPr dirty="0" err="1"/>
              <a:t>communicatiemensen</a:t>
            </a:r>
            <a:r>
              <a:rPr dirty="0"/>
              <a:t>, team online en </a:t>
            </a:r>
            <a:r>
              <a:rPr dirty="0" err="1"/>
              <a:t>inkoper</a:t>
            </a:r>
            <a:r>
              <a:rPr dirty="0"/>
              <a:t> </a:t>
            </a:r>
            <a:r>
              <a:rPr dirty="0" err="1"/>
              <a:t>betaalde</a:t>
            </a:r>
            <a:r>
              <a:rPr dirty="0"/>
              <a:t> media).</a:t>
            </a:r>
          </a:p>
          <a:p>
            <a:pPr marL="115503" indent="-115503" algn="l" defTabSz="877823">
              <a:spcBef>
                <a:spcPts val="700"/>
              </a:spcBef>
              <a:buSzPct val="100000"/>
              <a:buChar char="•"/>
              <a:defRPr sz="1152">
                <a:solidFill>
                  <a:srgbClr val="FFFFFF"/>
                </a:solidFill>
                <a:latin typeface="Helvetica Neue"/>
                <a:ea typeface="Helvetica Neue"/>
                <a:cs typeface="Helvetica Neue"/>
                <a:sym typeface="Helvetica Neue"/>
              </a:defRPr>
            </a:pPr>
            <a:r>
              <a:rPr dirty="0"/>
              <a:t>Lid grassroots is </a:t>
            </a:r>
            <a:r>
              <a:rPr dirty="0" err="1"/>
              <a:t>binnen</a:t>
            </a:r>
            <a:r>
              <a:rPr dirty="0"/>
              <a:t> het team </a:t>
            </a:r>
            <a:r>
              <a:rPr dirty="0" err="1"/>
              <a:t>verantwoordelijk</a:t>
            </a:r>
            <a:r>
              <a:rPr dirty="0"/>
              <a:t> voor de </a:t>
            </a:r>
            <a:r>
              <a:rPr dirty="0" err="1"/>
              <a:t>vertaling</a:t>
            </a:r>
            <a:r>
              <a:rPr dirty="0"/>
              <a:t> van strategie </a:t>
            </a:r>
            <a:r>
              <a:rPr dirty="0" err="1"/>
              <a:t>naar</a:t>
            </a:r>
            <a:r>
              <a:rPr dirty="0"/>
              <a:t> de </a:t>
            </a:r>
            <a:r>
              <a:rPr dirty="0" err="1"/>
              <a:t>zichtbare</a:t>
            </a:r>
            <a:r>
              <a:rPr dirty="0"/>
              <a:t> </a:t>
            </a:r>
            <a:r>
              <a:rPr dirty="0" err="1"/>
              <a:t>aanwezigheid</a:t>
            </a:r>
            <a:r>
              <a:rPr dirty="0"/>
              <a:t> op </a:t>
            </a:r>
            <a:r>
              <a:rPr dirty="0" err="1"/>
              <a:t>straat</a:t>
            </a:r>
            <a:r>
              <a:rPr dirty="0"/>
              <a:t>, in </a:t>
            </a:r>
            <a:r>
              <a:rPr dirty="0" err="1"/>
              <a:t>bedrijven</a:t>
            </a:r>
            <a:r>
              <a:rPr dirty="0"/>
              <a:t> en publieke </a:t>
            </a:r>
            <a:r>
              <a:rPr dirty="0" err="1"/>
              <a:t>organisaties</a:t>
            </a:r>
            <a:r>
              <a:rPr dirty="0"/>
              <a:t>, via </a:t>
            </a:r>
            <a:r>
              <a:rPr dirty="0" err="1"/>
              <a:t>organisatie</a:t>
            </a:r>
            <a:r>
              <a:rPr dirty="0"/>
              <a:t> van events en coördinatie van de </a:t>
            </a:r>
            <a:r>
              <a:rPr dirty="0" err="1"/>
              <a:t>vrijwilligerscampagne</a:t>
            </a:r>
            <a:r>
              <a:rPr lang="nl-NL" dirty="0"/>
              <a:t> En voor de verbinding met andere organisaties en personen in het netwerk van de PvdA</a:t>
            </a:r>
            <a:r>
              <a:rPr dirty="0"/>
              <a:t>.</a:t>
            </a:r>
            <a:r>
              <a:rPr lang="nl-NL" dirty="0"/>
              <a:t> </a:t>
            </a:r>
            <a:endParaRPr dirty="0"/>
          </a:p>
          <a:p>
            <a:pPr marL="115503" indent="-115503" algn="l" defTabSz="877823">
              <a:spcBef>
                <a:spcPts val="700"/>
              </a:spcBef>
              <a:buSzPct val="100000"/>
              <a:buChar char="•"/>
              <a:defRPr sz="1152">
                <a:solidFill>
                  <a:srgbClr val="FFFFFF"/>
                </a:solidFill>
                <a:latin typeface="Helvetica Neue"/>
                <a:ea typeface="Helvetica Neue"/>
                <a:cs typeface="Helvetica Neue"/>
                <a:sym typeface="Helvetica Neue"/>
              </a:defRPr>
            </a:pPr>
            <a:r>
              <a:rPr dirty="0" err="1"/>
              <a:t>Ook</a:t>
            </a:r>
            <a:r>
              <a:rPr dirty="0"/>
              <a:t> </a:t>
            </a:r>
            <a:r>
              <a:rPr dirty="0" err="1"/>
              <a:t>hier</a:t>
            </a:r>
            <a:r>
              <a:rPr dirty="0"/>
              <a:t> </a:t>
            </a:r>
            <a:r>
              <a:rPr dirty="0" err="1"/>
              <a:t>geldt</a:t>
            </a:r>
            <a:r>
              <a:rPr dirty="0"/>
              <a:t>: </a:t>
            </a:r>
            <a:r>
              <a:rPr dirty="0" err="1"/>
              <a:t>benut</a:t>
            </a:r>
            <a:r>
              <a:rPr dirty="0"/>
              <a:t> de expertise </a:t>
            </a:r>
            <a:r>
              <a:rPr dirty="0" err="1"/>
              <a:t>binnen</a:t>
            </a:r>
            <a:r>
              <a:rPr dirty="0"/>
              <a:t> de partij. Dit team </a:t>
            </a:r>
            <a:r>
              <a:rPr dirty="0" err="1"/>
              <a:t>laat</a:t>
            </a:r>
            <a:r>
              <a:rPr dirty="0"/>
              <a:t> </a:t>
            </a:r>
            <a:r>
              <a:rPr dirty="0" err="1"/>
              <a:t>zich</a:t>
            </a:r>
            <a:r>
              <a:rPr dirty="0"/>
              <a:t> </a:t>
            </a:r>
            <a:r>
              <a:rPr dirty="0" err="1"/>
              <a:t>strategisch</a:t>
            </a:r>
            <a:r>
              <a:rPr dirty="0"/>
              <a:t> </a:t>
            </a:r>
            <a:r>
              <a:rPr dirty="0" err="1"/>
              <a:t>adviseren</a:t>
            </a:r>
            <a:r>
              <a:rPr dirty="0"/>
              <a:t> door </a:t>
            </a:r>
            <a:r>
              <a:rPr dirty="0" err="1"/>
              <a:t>een</a:t>
            </a:r>
            <a:r>
              <a:rPr dirty="0"/>
              <a:t> </a:t>
            </a:r>
            <a:r>
              <a:rPr dirty="0" err="1"/>
              <a:t>groep</a:t>
            </a:r>
            <a:r>
              <a:rPr dirty="0"/>
              <a:t> </a:t>
            </a:r>
            <a:r>
              <a:rPr dirty="0" err="1"/>
              <a:t>ervaren</a:t>
            </a:r>
            <a:r>
              <a:rPr dirty="0"/>
              <a:t> </a:t>
            </a:r>
            <a:r>
              <a:rPr dirty="0" err="1"/>
              <a:t>strategen</a:t>
            </a:r>
            <a:r>
              <a:rPr dirty="0"/>
              <a:t>, die </a:t>
            </a:r>
            <a:r>
              <a:rPr dirty="0" err="1"/>
              <a:t>vrijwillig</a:t>
            </a:r>
            <a:r>
              <a:rPr dirty="0"/>
              <a:t> elk </a:t>
            </a:r>
            <a:r>
              <a:rPr dirty="0" err="1"/>
              <a:t>kwartaal</a:t>
            </a:r>
            <a:r>
              <a:rPr dirty="0"/>
              <a:t> </a:t>
            </a:r>
            <a:r>
              <a:rPr dirty="0" err="1"/>
              <a:t>meedenkt</a:t>
            </a:r>
            <a:r>
              <a:rPr dirty="0"/>
              <a:t> en </a:t>
            </a:r>
            <a:r>
              <a:rPr dirty="0" err="1"/>
              <a:t>reflecteert</a:t>
            </a:r>
            <a:r>
              <a:rPr dirty="0"/>
              <a:t>, </a:t>
            </a:r>
            <a:r>
              <a:rPr dirty="0" err="1"/>
              <a:t>intensiever</a:t>
            </a:r>
            <a:r>
              <a:rPr dirty="0"/>
              <a:t> </a:t>
            </a:r>
            <a:r>
              <a:rPr dirty="0" err="1"/>
              <a:t>richting</a:t>
            </a:r>
            <a:r>
              <a:rPr dirty="0"/>
              <a:t> </a:t>
            </a:r>
            <a:r>
              <a:rPr dirty="0" err="1"/>
              <a:t>verkiezingen</a:t>
            </a:r>
            <a:r>
              <a:rPr dirty="0"/>
              <a:t>. </a:t>
            </a:r>
            <a:r>
              <a:rPr dirty="0" err="1"/>
              <a:t>Ook</a:t>
            </a:r>
            <a:r>
              <a:rPr dirty="0"/>
              <a:t> voor het </a:t>
            </a:r>
            <a:r>
              <a:rPr dirty="0" err="1"/>
              <a:t>maken</a:t>
            </a:r>
            <a:r>
              <a:rPr dirty="0"/>
              <a:t> van </a:t>
            </a:r>
            <a:r>
              <a:rPr dirty="0" err="1"/>
              <a:t>inhoudelijke</a:t>
            </a:r>
            <a:r>
              <a:rPr dirty="0"/>
              <a:t> </a:t>
            </a:r>
            <a:r>
              <a:rPr dirty="0" err="1"/>
              <a:t>plannen</a:t>
            </a:r>
            <a:r>
              <a:rPr dirty="0"/>
              <a:t>, voor </a:t>
            </a:r>
            <a:r>
              <a:rPr dirty="0" err="1"/>
              <a:t>debatvoorbereiding</a:t>
            </a:r>
            <a:r>
              <a:rPr dirty="0"/>
              <a:t>, voor de online </a:t>
            </a:r>
            <a:r>
              <a:rPr dirty="0" err="1"/>
              <a:t>campagne</a:t>
            </a:r>
            <a:r>
              <a:rPr dirty="0"/>
              <a:t>, etc. </a:t>
            </a:r>
            <a:r>
              <a:rPr dirty="0" err="1"/>
              <a:t>kan</a:t>
            </a:r>
            <a:r>
              <a:rPr dirty="0"/>
              <a:t> </a:t>
            </a:r>
            <a:r>
              <a:rPr dirty="0" err="1"/>
              <a:t>gebruik</a:t>
            </a:r>
            <a:r>
              <a:rPr dirty="0"/>
              <a:t> </a:t>
            </a:r>
            <a:r>
              <a:rPr dirty="0" err="1"/>
              <a:t>gemaakt</a:t>
            </a:r>
            <a:r>
              <a:rPr dirty="0"/>
              <a:t> </a:t>
            </a:r>
            <a:r>
              <a:rPr dirty="0" err="1"/>
              <a:t>worden</a:t>
            </a:r>
            <a:r>
              <a:rPr dirty="0"/>
              <a:t> van </a:t>
            </a:r>
            <a:r>
              <a:rPr dirty="0" err="1"/>
              <a:t>vrijwilligersteams</a:t>
            </a:r>
            <a:r>
              <a:rPr dirty="0"/>
              <a:t>, die </a:t>
            </a:r>
            <a:r>
              <a:rPr dirty="0" err="1"/>
              <a:t>bij</a:t>
            </a:r>
            <a:r>
              <a:rPr dirty="0"/>
              <a:t> </a:t>
            </a:r>
            <a:r>
              <a:rPr dirty="0" err="1"/>
              <a:t>voorkeur</a:t>
            </a:r>
            <a:r>
              <a:rPr dirty="0"/>
              <a:t> permanent </a:t>
            </a:r>
            <a:r>
              <a:rPr dirty="0" err="1"/>
              <a:t>worden</a:t>
            </a:r>
            <a:r>
              <a:rPr dirty="0"/>
              <a:t> </a:t>
            </a:r>
            <a:r>
              <a:rPr dirty="0" err="1"/>
              <a:t>ingericht</a:t>
            </a:r>
            <a:r>
              <a:rPr dirty="0"/>
              <a:t>.</a:t>
            </a:r>
          </a:p>
          <a:p>
            <a:pPr marL="115503" indent="-115503" algn="l" defTabSz="877823">
              <a:spcBef>
                <a:spcPts val="700"/>
              </a:spcBef>
              <a:buSzPct val="100000"/>
              <a:buChar char="•"/>
              <a:defRPr sz="1152" b="1">
                <a:solidFill>
                  <a:srgbClr val="FFFFFF"/>
                </a:solidFill>
                <a:latin typeface="Helvetica Neue"/>
                <a:ea typeface="Helvetica Neue"/>
                <a:cs typeface="Helvetica Neue"/>
                <a:sym typeface="Helvetica Neue"/>
              </a:defRPr>
            </a:pPr>
            <a:r>
              <a:rPr dirty="0" err="1"/>
              <a:t>Advies</a:t>
            </a:r>
            <a:r>
              <a:rPr dirty="0"/>
              <a:t>: start direct met de </a:t>
            </a:r>
            <a:r>
              <a:rPr dirty="0" err="1"/>
              <a:t>organisatiewijziging</a:t>
            </a:r>
            <a:r>
              <a:rPr dirty="0"/>
              <a:t> voor de </a:t>
            </a:r>
            <a:r>
              <a:rPr dirty="0" err="1"/>
              <a:t>inrichting</a:t>
            </a:r>
            <a:r>
              <a:rPr dirty="0"/>
              <a:t> van </a:t>
            </a:r>
            <a:r>
              <a:rPr dirty="0" err="1"/>
              <a:t>deze</a:t>
            </a:r>
            <a:r>
              <a:rPr dirty="0"/>
              <a:t> nieuwe </a:t>
            </a:r>
            <a:r>
              <a:rPr dirty="0" err="1"/>
              <a:t>campagneorganisatie</a:t>
            </a:r>
            <a:r>
              <a:rPr dirty="0"/>
              <a:t> en </a:t>
            </a:r>
            <a:r>
              <a:rPr dirty="0" err="1"/>
              <a:t>probeer</a:t>
            </a:r>
            <a:r>
              <a:rPr dirty="0"/>
              <a:t> op </a:t>
            </a:r>
            <a:r>
              <a:rPr dirty="0" err="1"/>
              <a:t>korte</a:t>
            </a:r>
            <a:r>
              <a:rPr dirty="0"/>
              <a:t> </a:t>
            </a:r>
            <a:r>
              <a:rPr dirty="0" err="1"/>
              <a:t>termijn</a:t>
            </a:r>
            <a:r>
              <a:rPr dirty="0"/>
              <a:t> te </a:t>
            </a:r>
            <a:r>
              <a:rPr dirty="0" err="1"/>
              <a:t>komen</a:t>
            </a:r>
            <a:r>
              <a:rPr dirty="0"/>
              <a:t> tot </a:t>
            </a:r>
            <a:r>
              <a:rPr dirty="0" err="1"/>
              <a:t>bemensing</a:t>
            </a:r>
            <a:r>
              <a:rPr dirty="0"/>
              <a:t> van </a:t>
            </a:r>
            <a:r>
              <a:rPr dirty="0" err="1"/>
              <a:t>deze</a:t>
            </a:r>
            <a:r>
              <a:rPr dirty="0"/>
              <a:t> vier </a:t>
            </a:r>
            <a:r>
              <a:rPr dirty="0" err="1"/>
              <a:t>posities</a:t>
            </a:r>
            <a:r>
              <a:rPr dirty="0"/>
              <a:t>. Dit is </a:t>
            </a:r>
            <a:r>
              <a:rPr dirty="0" err="1"/>
              <a:t>een</a:t>
            </a:r>
            <a:r>
              <a:rPr dirty="0"/>
              <a:t> </a:t>
            </a:r>
            <a:r>
              <a:rPr dirty="0" err="1"/>
              <a:t>gezamenlijke</a:t>
            </a:r>
            <a:r>
              <a:rPr dirty="0"/>
              <a:t> </a:t>
            </a:r>
            <a:r>
              <a:rPr dirty="0" err="1"/>
              <a:t>verantwoordelijkheid</a:t>
            </a:r>
            <a:r>
              <a:rPr dirty="0"/>
              <a:t> van partijbureau en </a:t>
            </a:r>
            <a:r>
              <a:rPr dirty="0" err="1"/>
              <a:t>fractie</a:t>
            </a:r>
            <a:r>
              <a:rPr dirty="0"/>
              <a:t>.</a:t>
            </a:r>
          </a:p>
        </p:txBody>
      </p:sp>
      <p:pic>
        <p:nvPicPr>
          <p:cNvPr id="479"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481" name="Google Shape;182;p38"/>
          <p:cNvSpPr txBox="1">
            <a:spLocks noGrp="1"/>
          </p:cNvSpPr>
          <p:nvPr>
            <p:ph type="title"/>
          </p:nvPr>
        </p:nvSpPr>
        <p:spPr>
          <a:xfrm>
            <a:off x="628650" y="273844"/>
            <a:ext cx="7886700" cy="994200"/>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rPr lang="nl-NL" dirty="0"/>
              <a:t>Vervolg</a:t>
            </a:r>
            <a:endParaRPr dirty="0"/>
          </a:p>
        </p:txBody>
      </p:sp>
      <p:sp>
        <p:nvSpPr>
          <p:cNvPr id="482" name="Google Shape;183;p38"/>
          <p:cNvSpPr txBox="1">
            <a:spLocks noGrp="1"/>
          </p:cNvSpPr>
          <p:nvPr>
            <p:ph type="body" sz="half" idx="1"/>
          </p:nvPr>
        </p:nvSpPr>
        <p:spPr>
          <a:xfrm>
            <a:off x="628648" y="1435699"/>
            <a:ext cx="8093263" cy="3263401"/>
          </a:xfrm>
          <a:prstGeom prst="rect">
            <a:avLst/>
          </a:prstGeom>
        </p:spPr>
        <p:txBody>
          <a:bodyPr/>
          <a:lstStyle/>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r>
              <a:rPr lang="nl-NL" dirty="0"/>
              <a:t>Benoem bij elk advies uit deze presentatie wie verantwoordelijk is: PB, partijleider of fractie</a:t>
            </a:r>
          </a:p>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r>
              <a:rPr lang="nl-NL" dirty="0"/>
              <a:t>Benoem waar ondersteuning verwacht wordt van andere onderdelen van de partij en spreek dat expliciet af</a:t>
            </a:r>
          </a:p>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r>
              <a:rPr lang="nl-NL" dirty="0"/>
              <a:t>Wij adviseren om dit najaar alle adviezen te vertalen naar </a:t>
            </a:r>
            <a:r>
              <a:rPr lang="nl-NL" b="1" dirty="0"/>
              <a:t>concrete plannen met duidelijke doelen en deadlines.</a:t>
            </a:r>
          </a:p>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endParaRPr lang="nl-NL"/>
          </a:p>
          <a:p>
            <a:pPr marL="120315" indent="-120315" algn="l">
              <a:lnSpc>
                <a:spcPct val="115000"/>
              </a:lnSpc>
              <a:spcBef>
                <a:spcPts val="0"/>
              </a:spcBef>
              <a:buSzPct val="100000"/>
              <a:buChar char="•"/>
              <a:defRPr sz="1200">
                <a:solidFill>
                  <a:srgbClr val="FFFFFF"/>
                </a:solidFill>
                <a:latin typeface="Helvetica Neue"/>
                <a:ea typeface="Helvetica Neue"/>
                <a:cs typeface="Helvetica Neue"/>
                <a:sym typeface="Helvetica Neue"/>
              </a:defRPr>
            </a:pPr>
            <a:r>
              <a:rPr lang="nl-NL"/>
              <a:t>Wij </a:t>
            </a:r>
            <a:r>
              <a:rPr lang="nl-NL" dirty="0"/>
              <a:t>zijn graag </a:t>
            </a:r>
            <a:r>
              <a:rPr lang="nl-NL" b="1" dirty="0"/>
              <a:t>beschikbaar</a:t>
            </a:r>
            <a:r>
              <a:rPr lang="nl-NL" dirty="0"/>
              <a:t> om mee te denken over volgende stappen!</a:t>
            </a:r>
            <a:endParaRPr dirty="0"/>
          </a:p>
        </p:txBody>
      </p:sp>
      <p:sp>
        <p:nvSpPr>
          <p:cNvPr id="483" name="Google Shape;407;p75"/>
          <p:cNvSpPr txBox="1"/>
          <p:nvPr/>
        </p:nvSpPr>
        <p:spPr>
          <a:xfrm>
            <a:off x="4881249" y="1435699"/>
            <a:ext cx="3599801" cy="326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75" tIns="34275" rIns="34275" bIns="34275">
            <a:normAutofit/>
          </a:bodyPr>
          <a:lstStyle/>
          <a:p>
            <a:pPr marL="120315" indent="-120315">
              <a:lnSpc>
                <a:spcPct val="115000"/>
              </a:lnSpc>
              <a:buSzPct val="100000"/>
              <a:buChar char="•"/>
              <a:defRPr sz="1200">
                <a:solidFill>
                  <a:srgbClr val="FFFFFF"/>
                </a:solidFill>
                <a:latin typeface="Helvetica Neue"/>
                <a:ea typeface="Helvetica Neue"/>
                <a:cs typeface="Helvetica Neue"/>
                <a:sym typeface="Helvetica Neue"/>
              </a:defRPr>
            </a:pPr>
            <a:endParaRPr dirty="0"/>
          </a:p>
        </p:txBody>
      </p:sp>
      <p:pic>
        <p:nvPicPr>
          <p:cNvPr id="484"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extLst>
      <p:ext uri="{BB962C8B-B14F-4D97-AF65-F5344CB8AC3E}">
        <p14:creationId xmlns:p14="http://schemas.microsoft.com/office/powerpoint/2010/main" val="354773837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32"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t>Aanpak</a:t>
            </a:r>
          </a:p>
        </p:txBody>
      </p:sp>
      <p:sp>
        <p:nvSpPr>
          <p:cNvPr id="333" name="Google Shape;183;p38"/>
          <p:cNvSpPr txBox="1">
            <a:spLocks noGrp="1"/>
          </p:cNvSpPr>
          <p:nvPr>
            <p:ph type="body" idx="1"/>
          </p:nvPr>
        </p:nvSpPr>
        <p:spPr>
          <a:xfrm>
            <a:off x="628650" y="1369219"/>
            <a:ext cx="7886700" cy="3263505"/>
          </a:xfrm>
          <a:prstGeom prst="rect">
            <a:avLst/>
          </a:prstGeom>
        </p:spPr>
        <p:txBody>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Plusminus</a:t>
            </a:r>
            <a:r>
              <a:rPr dirty="0"/>
              <a:t> 50 </a:t>
            </a:r>
            <a:r>
              <a:rPr dirty="0" err="1"/>
              <a:t>gesprekken</a:t>
            </a:r>
            <a:r>
              <a:rPr dirty="0"/>
              <a:t> met </a:t>
            </a:r>
            <a:r>
              <a:rPr dirty="0" err="1"/>
              <a:t>leden</a:t>
            </a:r>
            <a:r>
              <a:rPr dirty="0"/>
              <a:t> en </a:t>
            </a:r>
            <a:r>
              <a:rPr dirty="0" err="1"/>
              <a:t>niet-leden</a:t>
            </a:r>
            <a:r>
              <a:rPr dirty="0"/>
              <a:t>, stemmers en </a:t>
            </a:r>
            <a:r>
              <a:rPr dirty="0" err="1"/>
              <a:t>niet-stemmers</a:t>
            </a:r>
            <a:r>
              <a:rPr dirty="0"/>
              <a:t>, </a:t>
            </a:r>
            <a:r>
              <a:rPr dirty="0" err="1"/>
              <a:t>actieve</a:t>
            </a:r>
            <a:r>
              <a:rPr dirty="0"/>
              <a:t> </a:t>
            </a:r>
            <a:r>
              <a:rPr dirty="0" err="1"/>
              <a:t>politici</a:t>
            </a:r>
            <a:r>
              <a:rPr dirty="0"/>
              <a:t> en medewerkers</a:t>
            </a:r>
          </a:p>
          <a:p>
            <a:pPr marL="0" indent="0" algn="l">
              <a:spcBef>
                <a:spcPts val="0"/>
              </a:spcBef>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a:t>“</a:t>
            </a:r>
            <a:r>
              <a:rPr dirty="0" err="1"/>
              <a:t>Foto</a:t>
            </a:r>
            <a:r>
              <a:rPr dirty="0"/>
              <a:t>” van </a:t>
            </a:r>
            <a:r>
              <a:rPr dirty="0" err="1"/>
              <a:t>huidig</a:t>
            </a:r>
            <a:r>
              <a:rPr dirty="0"/>
              <a:t> </a:t>
            </a:r>
            <a:r>
              <a:rPr dirty="0" err="1"/>
              <a:t>beeld</a:t>
            </a:r>
            <a:r>
              <a:rPr dirty="0"/>
              <a:t> PvdA</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Omschrijving</a:t>
            </a:r>
            <a:r>
              <a:rPr dirty="0"/>
              <a:t> </a:t>
            </a:r>
            <a:r>
              <a:rPr dirty="0" err="1"/>
              <a:t>gewenst</a:t>
            </a:r>
            <a:r>
              <a:rPr lang="nl-NL" dirty="0"/>
              <a:t>e positionering </a:t>
            </a:r>
            <a:r>
              <a:rPr dirty="0"/>
              <a:t>PvdA</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b="1" dirty="0" err="1"/>
              <a:t>Bouwstenen</a:t>
            </a:r>
            <a:r>
              <a:rPr dirty="0"/>
              <a:t> voor </a:t>
            </a:r>
            <a:r>
              <a:rPr dirty="0" err="1"/>
              <a:t>aanpak</a:t>
            </a:r>
            <a:r>
              <a:rPr dirty="0"/>
              <a:t> </a:t>
            </a:r>
            <a:r>
              <a:rPr dirty="0" err="1"/>
              <a:t>om</a:t>
            </a:r>
            <a:r>
              <a:rPr dirty="0"/>
              <a:t> </a:t>
            </a:r>
            <a:r>
              <a:rPr dirty="0" err="1"/>
              <a:t>positionering</a:t>
            </a:r>
            <a:r>
              <a:rPr dirty="0"/>
              <a:t> te </a:t>
            </a:r>
            <a:r>
              <a:rPr dirty="0" err="1"/>
              <a:t>versterken</a:t>
            </a:r>
            <a:r>
              <a:rPr dirty="0"/>
              <a:t> </a:t>
            </a:r>
            <a:r>
              <a:rPr lang="nl-NL" dirty="0"/>
              <a:t>(inhoudelijke focus en manier van politiek bedrijven) </a:t>
            </a:r>
            <a:r>
              <a:rPr dirty="0"/>
              <a:t>en </a:t>
            </a:r>
            <a:r>
              <a:rPr dirty="0" err="1"/>
              <a:t>daarvoor</a:t>
            </a:r>
            <a:r>
              <a:rPr dirty="0"/>
              <a:t> </a:t>
            </a:r>
            <a:r>
              <a:rPr dirty="0" err="1"/>
              <a:t>aanbevolen</a:t>
            </a:r>
            <a:r>
              <a:rPr dirty="0"/>
              <a:t> </a:t>
            </a:r>
            <a:r>
              <a:rPr dirty="0" err="1"/>
              <a:t>organisatie-inrichting</a:t>
            </a: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b="1" dirty="0" err="1"/>
              <a:t>Kanttekening</a:t>
            </a:r>
            <a:r>
              <a:rPr dirty="0"/>
              <a:t>: </a:t>
            </a:r>
            <a:r>
              <a:rPr dirty="0" err="1"/>
              <a:t>advies</a:t>
            </a:r>
            <a:r>
              <a:rPr dirty="0"/>
              <a:t> op </a:t>
            </a:r>
            <a:r>
              <a:rPr dirty="0" err="1"/>
              <a:t>hoofdlijnen</a:t>
            </a:r>
            <a:r>
              <a:rPr dirty="0"/>
              <a:t>, </a:t>
            </a:r>
            <a:r>
              <a:rPr dirty="0" err="1"/>
              <a:t>richtinggevend</a:t>
            </a:r>
            <a:r>
              <a:rPr dirty="0"/>
              <a:t> op basis van </a:t>
            </a:r>
            <a:r>
              <a:rPr dirty="0" err="1"/>
              <a:t>inzichten</a:t>
            </a:r>
            <a:r>
              <a:rPr dirty="0"/>
              <a:t> en expertise, </a:t>
            </a:r>
            <a:r>
              <a:rPr dirty="0" err="1"/>
              <a:t>vooral</a:t>
            </a:r>
            <a:r>
              <a:rPr dirty="0"/>
              <a:t> </a:t>
            </a:r>
            <a:r>
              <a:rPr dirty="0" err="1"/>
              <a:t>gericht</a:t>
            </a:r>
            <a:r>
              <a:rPr dirty="0"/>
              <a:t> op </a:t>
            </a:r>
            <a:r>
              <a:rPr dirty="0" err="1"/>
              <a:t>zichtbaarheid</a:t>
            </a:r>
            <a:r>
              <a:rPr dirty="0"/>
              <a:t> en </a:t>
            </a:r>
            <a:r>
              <a:rPr dirty="0" err="1"/>
              <a:t>herkenbaarheid</a:t>
            </a:r>
            <a:r>
              <a:rPr dirty="0"/>
              <a:t> en </a:t>
            </a:r>
            <a:r>
              <a:rPr dirty="0" err="1"/>
              <a:t>verbeteren</a:t>
            </a:r>
            <a:r>
              <a:rPr dirty="0"/>
              <a:t> imago, </a:t>
            </a:r>
            <a:r>
              <a:rPr dirty="0" err="1"/>
              <a:t>maar</a:t>
            </a:r>
            <a:r>
              <a:rPr dirty="0"/>
              <a:t> </a:t>
            </a:r>
            <a:r>
              <a:rPr dirty="0" err="1"/>
              <a:t>geen</a:t>
            </a:r>
            <a:r>
              <a:rPr dirty="0"/>
              <a:t> </a:t>
            </a:r>
            <a:r>
              <a:rPr dirty="0" err="1"/>
              <a:t>advies</a:t>
            </a:r>
            <a:r>
              <a:rPr dirty="0"/>
              <a:t> over </a:t>
            </a:r>
            <a:r>
              <a:rPr dirty="0" err="1"/>
              <a:t>koers</a:t>
            </a:r>
            <a:r>
              <a:rPr dirty="0"/>
              <a:t>, </a:t>
            </a:r>
            <a:r>
              <a:rPr dirty="0" err="1"/>
              <a:t>geen</a:t>
            </a:r>
            <a:r>
              <a:rPr dirty="0"/>
              <a:t> </a:t>
            </a:r>
            <a:r>
              <a:rPr dirty="0" err="1"/>
              <a:t>evaluatie</a:t>
            </a:r>
            <a:r>
              <a:rPr dirty="0"/>
              <a:t> van de </a:t>
            </a:r>
            <a:r>
              <a:rPr dirty="0" err="1"/>
              <a:t>campagne</a:t>
            </a:r>
            <a:r>
              <a:rPr dirty="0"/>
              <a:t>, en </a:t>
            </a:r>
            <a:r>
              <a:rPr dirty="0" err="1"/>
              <a:t>geen</a:t>
            </a:r>
            <a:r>
              <a:rPr dirty="0"/>
              <a:t> </a:t>
            </a:r>
            <a:r>
              <a:rPr dirty="0" err="1"/>
              <a:t>uitgebreid</a:t>
            </a:r>
            <a:r>
              <a:rPr dirty="0"/>
              <a:t> </a:t>
            </a:r>
            <a:r>
              <a:rPr dirty="0" err="1"/>
              <a:t>onderzoek</a:t>
            </a:r>
            <a:r>
              <a:rPr dirty="0"/>
              <a:t> en </a:t>
            </a:r>
            <a:r>
              <a:rPr dirty="0" err="1"/>
              <a:t>uitgewerkt</a:t>
            </a:r>
            <a:r>
              <a:rPr dirty="0"/>
              <a:t> plan</a:t>
            </a:r>
          </a:p>
        </p:txBody>
      </p:sp>
      <p:pic>
        <p:nvPicPr>
          <p:cNvPr id="334"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36"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t>Probleemstelling</a:t>
            </a:r>
          </a:p>
        </p:txBody>
      </p:sp>
      <p:sp>
        <p:nvSpPr>
          <p:cNvPr id="337" name="Google Shape;183;p38"/>
          <p:cNvSpPr txBox="1">
            <a:spLocks noGrp="1"/>
          </p:cNvSpPr>
          <p:nvPr>
            <p:ph type="body" idx="1"/>
          </p:nvPr>
        </p:nvSpPr>
        <p:spPr>
          <a:xfrm>
            <a:off x="628650" y="1331743"/>
            <a:ext cx="7886700" cy="3263505"/>
          </a:xfrm>
          <a:prstGeom prst="rect">
            <a:avLst/>
          </a:prstGeom>
        </p:spPr>
        <p:txBody>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a:t>De PvdA is </a:t>
            </a:r>
            <a:r>
              <a:rPr dirty="0" err="1"/>
              <a:t>een</a:t>
            </a:r>
            <a:r>
              <a:rPr dirty="0"/>
              <a:t> partij van </a:t>
            </a:r>
            <a:r>
              <a:rPr dirty="0" err="1"/>
              <a:t>mensen</a:t>
            </a:r>
            <a:r>
              <a:rPr dirty="0"/>
              <a:t> die </a:t>
            </a:r>
            <a:r>
              <a:rPr dirty="0" err="1"/>
              <a:t>zich</a:t>
            </a:r>
            <a:r>
              <a:rPr dirty="0"/>
              <a:t> </a:t>
            </a:r>
            <a:r>
              <a:rPr dirty="0" err="1"/>
              <a:t>gezamenlijk</a:t>
            </a:r>
            <a:r>
              <a:rPr dirty="0"/>
              <a:t> </a:t>
            </a:r>
            <a:r>
              <a:rPr dirty="0" err="1"/>
              <a:t>inzetten</a:t>
            </a:r>
            <a:r>
              <a:rPr dirty="0"/>
              <a:t> voor </a:t>
            </a:r>
            <a:r>
              <a:rPr dirty="0" err="1"/>
              <a:t>een</a:t>
            </a:r>
            <a:r>
              <a:rPr dirty="0"/>
              <a:t> </a:t>
            </a:r>
            <a:r>
              <a:rPr b="1" dirty="0" err="1"/>
              <a:t>eerlijkere</a:t>
            </a:r>
            <a:r>
              <a:rPr b="1" dirty="0"/>
              <a:t>, </a:t>
            </a:r>
            <a:r>
              <a:rPr b="1" dirty="0" err="1"/>
              <a:t>betere</a:t>
            </a:r>
            <a:r>
              <a:rPr b="1" dirty="0"/>
              <a:t> </a:t>
            </a:r>
            <a:r>
              <a:rPr b="1" dirty="0" err="1"/>
              <a:t>samenleving</a:t>
            </a:r>
            <a:r>
              <a:rPr dirty="0"/>
              <a:t>. Dat </a:t>
            </a:r>
            <a:r>
              <a:rPr dirty="0" err="1"/>
              <a:t>vraagt</a:t>
            </a:r>
            <a:r>
              <a:rPr dirty="0"/>
              <a:t> </a:t>
            </a:r>
            <a:r>
              <a:rPr b="1" dirty="0" err="1"/>
              <a:t>verandering</a:t>
            </a:r>
            <a:r>
              <a:rPr dirty="0"/>
              <a:t>. </a:t>
            </a:r>
            <a:r>
              <a:rPr dirty="0" err="1"/>
              <a:t>Daarvoor</a:t>
            </a:r>
            <a:r>
              <a:rPr dirty="0"/>
              <a:t> </a:t>
            </a:r>
            <a:r>
              <a:rPr dirty="0" err="1"/>
              <a:t>ontwikkelt</a:t>
            </a:r>
            <a:r>
              <a:rPr dirty="0"/>
              <a:t> de partij </a:t>
            </a:r>
            <a:r>
              <a:rPr b="1" dirty="0" err="1"/>
              <a:t>toekomstgerichte</a:t>
            </a:r>
            <a:r>
              <a:rPr b="1" dirty="0"/>
              <a:t> </a:t>
            </a:r>
            <a:r>
              <a:rPr b="1" dirty="0" err="1"/>
              <a:t>visies</a:t>
            </a:r>
            <a:r>
              <a:rPr b="1" dirty="0"/>
              <a:t> en </a:t>
            </a:r>
            <a:r>
              <a:rPr b="1" dirty="0" err="1"/>
              <a:t>inhoudelijke</a:t>
            </a:r>
            <a:r>
              <a:rPr b="1" dirty="0"/>
              <a:t> </a:t>
            </a:r>
            <a:r>
              <a:rPr b="1" dirty="0" err="1"/>
              <a:t>plannen</a:t>
            </a:r>
            <a:r>
              <a:rPr dirty="0"/>
              <a:t> en scout </a:t>
            </a:r>
            <a:r>
              <a:rPr dirty="0" err="1"/>
              <a:t>ze</a:t>
            </a:r>
            <a:r>
              <a:rPr dirty="0"/>
              <a:t> </a:t>
            </a:r>
            <a:r>
              <a:rPr dirty="0" err="1"/>
              <a:t>talenten</a:t>
            </a:r>
            <a:r>
              <a:rPr dirty="0"/>
              <a:t> en </a:t>
            </a:r>
            <a:r>
              <a:rPr dirty="0" err="1"/>
              <a:t>leidt</a:t>
            </a:r>
            <a:r>
              <a:rPr dirty="0"/>
              <a:t> die op tot </a:t>
            </a:r>
            <a:r>
              <a:rPr b="1" dirty="0" err="1"/>
              <a:t>capabele</a:t>
            </a:r>
            <a:r>
              <a:rPr b="1" dirty="0"/>
              <a:t> </a:t>
            </a:r>
            <a:r>
              <a:rPr b="1" dirty="0" err="1"/>
              <a:t>politici</a:t>
            </a:r>
            <a:r>
              <a:rPr b="1" dirty="0"/>
              <a:t> </a:t>
            </a:r>
            <a:r>
              <a:rPr dirty="0"/>
              <a:t>die in </a:t>
            </a:r>
            <a:r>
              <a:rPr dirty="0" err="1"/>
              <a:t>staat</a:t>
            </a:r>
            <a:r>
              <a:rPr dirty="0"/>
              <a:t> </a:t>
            </a:r>
            <a:r>
              <a:rPr dirty="0" err="1"/>
              <a:t>zijn</a:t>
            </a:r>
            <a:r>
              <a:rPr dirty="0"/>
              <a:t> </a:t>
            </a:r>
            <a:r>
              <a:rPr dirty="0" err="1"/>
              <a:t>om</a:t>
            </a:r>
            <a:r>
              <a:rPr dirty="0"/>
              <a:t> de </a:t>
            </a:r>
            <a:r>
              <a:rPr dirty="0" err="1"/>
              <a:t>noodzakelijke</a:t>
            </a:r>
            <a:r>
              <a:rPr dirty="0"/>
              <a:t> </a:t>
            </a:r>
            <a:r>
              <a:rPr dirty="0" err="1"/>
              <a:t>verandering</a:t>
            </a:r>
            <a:r>
              <a:rPr dirty="0"/>
              <a:t> </a:t>
            </a:r>
            <a:r>
              <a:rPr dirty="0" err="1"/>
              <a:t>vorm</a:t>
            </a:r>
            <a:r>
              <a:rPr dirty="0"/>
              <a:t> te </a:t>
            </a:r>
            <a:r>
              <a:rPr dirty="0" err="1"/>
              <a:t>geven</a:t>
            </a:r>
            <a:r>
              <a:rPr dirty="0"/>
              <a:t> en te </a:t>
            </a:r>
            <a:r>
              <a:rPr b="1" dirty="0" err="1"/>
              <a:t>realiseren</a:t>
            </a:r>
            <a:r>
              <a:rPr dirty="0"/>
              <a:t>. Door communicatie en </a:t>
            </a:r>
            <a:r>
              <a:rPr dirty="0" err="1"/>
              <a:t>campagne</a:t>
            </a:r>
            <a:r>
              <a:rPr dirty="0"/>
              <a:t> </a:t>
            </a:r>
            <a:r>
              <a:rPr dirty="0" err="1"/>
              <a:t>probeert</a:t>
            </a:r>
            <a:r>
              <a:rPr dirty="0"/>
              <a:t> de partij </a:t>
            </a:r>
            <a:r>
              <a:rPr dirty="0" err="1"/>
              <a:t>zoveel</a:t>
            </a:r>
            <a:r>
              <a:rPr dirty="0"/>
              <a:t> </a:t>
            </a:r>
            <a:r>
              <a:rPr dirty="0" err="1"/>
              <a:t>mogelijk</a:t>
            </a:r>
            <a:r>
              <a:rPr dirty="0"/>
              <a:t> </a:t>
            </a:r>
            <a:r>
              <a:rPr dirty="0" err="1"/>
              <a:t>mensen</a:t>
            </a:r>
            <a:r>
              <a:rPr dirty="0"/>
              <a:t> te </a:t>
            </a:r>
            <a:r>
              <a:rPr b="1" dirty="0" err="1"/>
              <a:t>enthousiasmeren</a:t>
            </a:r>
            <a:r>
              <a:rPr dirty="0"/>
              <a:t> voor </a:t>
            </a:r>
            <a:r>
              <a:rPr dirty="0" err="1"/>
              <a:t>deze</a:t>
            </a:r>
            <a:r>
              <a:rPr dirty="0"/>
              <a:t> </a:t>
            </a:r>
            <a:r>
              <a:rPr dirty="0" err="1"/>
              <a:t>koers</a:t>
            </a:r>
            <a:r>
              <a:rPr dirty="0"/>
              <a:t> en dat te </a:t>
            </a:r>
            <a:r>
              <a:rPr dirty="0" err="1"/>
              <a:t>vertalen</a:t>
            </a:r>
            <a:r>
              <a:rPr dirty="0"/>
              <a:t> in </a:t>
            </a:r>
            <a:r>
              <a:rPr b="1" dirty="0" err="1"/>
              <a:t>politieke</a:t>
            </a:r>
            <a:r>
              <a:rPr b="1" dirty="0"/>
              <a:t> </a:t>
            </a:r>
            <a:r>
              <a:rPr b="1" dirty="0" err="1"/>
              <a:t>machtsvorming</a:t>
            </a:r>
            <a:r>
              <a:rPr dirty="0"/>
              <a:t> </a:t>
            </a:r>
            <a:r>
              <a:rPr dirty="0" err="1"/>
              <a:t>om</a:t>
            </a:r>
            <a:r>
              <a:rPr dirty="0"/>
              <a:t> de </a:t>
            </a:r>
            <a:r>
              <a:rPr dirty="0" err="1"/>
              <a:t>ideeën</a:t>
            </a:r>
            <a:r>
              <a:rPr dirty="0"/>
              <a:t> te </a:t>
            </a:r>
            <a:r>
              <a:rPr dirty="0" err="1"/>
              <a:t>kunnen</a:t>
            </a:r>
            <a:r>
              <a:rPr dirty="0"/>
              <a:t> </a:t>
            </a:r>
            <a:r>
              <a:rPr dirty="0" err="1"/>
              <a:t>waarmaken</a:t>
            </a:r>
            <a:r>
              <a:rPr dirty="0"/>
              <a:t>.</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a:t>Het is </a:t>
            </a:r>
            <a:r>
              <a:rPr dirty="0" err="1"/>
              <a:t>wenselijk</a:t>
            </a:r>
            <a:r>
              <a:rPr dirty="0"/>
              <a:t> dat </a:t>
            </a:r>
            <a:r>
              <a:rPr dirty="0" err="1"/>
              <a:t>anderen</a:t>
            </a:r>
            <a:r>
              <a:rPr dirty="0"/>
              <a:t> de PvdA </a:t>
            </a:r>
            <a:r>
              <a:rPr dirty="0" err="1"/>
              <a:t>ook</a:t>
            </a:r>
            <a:r>
              <a:rPr dirty="0"/>
              <a:t> </a:t>
            </a:r>
            <a:r>
              <a:rPr dirty="0" err="1"/>
              <a:t>herkennen</a:t>
            </a:r>
            <a:r>
              <a:rPr dirty="0"/>
              <a:t> aan </a:t>
            </a:r>
            <a:r>
              <a:rPr dirty="0" err="1"/>
              <a:t>zijn</a:t>
            </a:r>
            <a:r>
              <a:rPr dirty="0"/>
              <a:t> </a:t>
            </a:r>
            <a:r>
              <a:rPr dirty="0" err="1"/>
              <a:t>capabele</a:t>
            </a:r>
            <a:r>
              <a:rPr dirty="0"/>
              <a:t>, </a:t>
            </a:r>
            <a:r>
              <a:rPr dirty="0" err="1"/>
              <a:t>strijdbare</a:t>
            </a:r>
            <a:r>
              <a:rPr dirty="0"/>
              <a:t> </a:t>
            </a:r>
            <a:r>
              <a:rPr dirty="0" err="1"/>
              <a:t>politici</a:t>
            </a:r>
            <a:r>
              <a:rPr dirty="0"/>
              <a:t> en </a:t>
            </a:r>
            <a:r>
              <a:rPr dirty="0" err="1"/>
              <a:t>zijn</a:t>
            </a:r>
            <a:r>
              <a:rPr dirty="0"/>
              <a:t> </a:t>
            </a:r>
            <a:r>
              <a:rPr dirty="0" err="1"/>
              <a:t>toekomstgerichte</a:t>
            </a:r>
            <a:r>
              <a:rPr dirty="0"/>
              <a:t>, </a:t>
            </a:r>
            <a:r>
              <a:rPr dirty="0" err="1"/>
              <a:t>progressieve</a:t>
            </a:r>
            <a:r>
              <a:rPr dirty="0"/>
              <a:t> agenda die tot </a:t>
            </a:r>
            <a:r>
              <a:rPr dirty="0" err="1"/>
              <a:t>doel</a:t>
            </a:r>
            <a:r>
              <a:rPr dirty="0"/>
              <a:t> </a:t>
            </a:r>
            <a:r>
              <a:rPr dirty="0" err="1"/>
              <a:t>heeft</a:t>
            </a:r>
            <a:r>
              <a:rPr dirty="0"/>
              <a:t> de </a:t>
            </a:r>
            <a:r>
              <a:rPr dirty="0" err="1"/>
              <a:t>samenleving</a:t>
            </a:r>
            <a:r>
              <a:rPr dirty="0"/>
              <a:t> te </a:t>
            </a:r>
            <a:r>
              <a:rPr dirty="0" err="1"/>
              <a:t>veranderen</a:t>
            </a:r>
            <a:r>
              <a:rPr dirty="0"/>
              <a:t> </a:t>
            </a:r>
            <a:r>
              <a:rPr dirty="0" err="1"/>
              <a:t>zodat</a:t>
            </a:r>
            <a:r>
              <a:rPr dirty="0"/>
              <a:t> die </a:t>
            </a:r>
            <a:r>
              <a:rPr dirty="0" err="1"/>
              <a:t>eerlijker</a:t>
            </a:r>
            <a:r>
              <a:rPr dirty="0"/>
              <a:t> en </a:t>
            </a:r>
            <a:r>
              <a:rPr dirty="0" err="1"/>
              <a:t>beter</a:t>
            </a:r>
            <a:r>
              <a:rPr dirty="0"/>
              <a:t> </a:t>
            </a:r>
            <a:r>
              <a:rPr dirty="0" err="1"/>
              <a:t>wordt</a:t>
            </a:r>
            <a:r>
              <a:rPr dirty="0"/>
              <a:t>.</a:t>
            </a: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lang="nl-NL" b="1" dirty="0"/>
              <a:t>Maar… dat is in sterke mate niet het geval. Er is een te grote discrepantie tussen wie de partij is en hoe ze gezien wil worden en het beeld dat kiezers, sympathisanten en potentiële kiezers van de PvdA hebben.</a:t>
            </a:r>
            <a:endParaRPr b="1" dirty="0"/>
          </a:p>
        </p:txBody>
      </p:sp>
      <p:pic>
        <p:nvPicPr>
          <p:cNvPr id="338"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44" name="Google Shape;182;p38"/>
          <p:cNvSpPr txBox="1">
            <a:spLocks noGrp="1"/>
          </p:cNvSpPr>
          <p:nvPr>
            <p:ph type="title"/>
          </p:nvPr>
        </p:nvSpPr>
        <p:spPr>
          <a:xfrm>
            <a:off x="628650" y="273844"/>
            <a:ext cx="7886700" cy="994172"/>
          </a:xfrm>
          <a:prstGeom prst="rect">
            <a:avLst/>
          </a:prstGeom>
        </p:spPr>
        <p:txBody>
          <a:bodyPr anchor="ctr"/>
          <a:lstStyle>
            <a:lvl1pPr>
              <a:defRPr sz="3400" b="1">
                <a:solidFill>
                  <a:srgbClr val="FFFFFF"/>
                </a:solidFill>
                <a:latin typeface="Helvetica Neue"/>
                <a:ea typeface="Helvetica Neue"/>
                <a:cs typeface="Helvetica Neue"/>
                <a:sym typeface="Helvetica Neue"/>
              </a:defRPr>
            </a:lvl1pPr>
          </a:lstStyle>
          <a:p>
            <a:r>
              <a:t>Hoofdvragen</a:t>
            </a:r>
          </a:p>
        </p:txBody>
      </p:sp>
      <p:sp>
        <p:nvSpPr>
          <p:cNvPr id="345" name="Google Shape;183;p38"/>
          <p:cNvSpPr txBox="1">
            <a:spLocks noGrp="1"/>
          </p:cNvSpPr>
          <p:nvPr>
            <p:ph type="body" idx="1"/>
          </p:nvPr>
        </p:nvSpPr>
        <p:spPr>
          <a:xfrm>
            <a:off x="628650" y="1331743"/>
            <a:ext cx="7886700" cy="3263505"/>
          </a:xfrm>
          <a:prstGeom prst="rect">
            <a:avLst/>
          </a:prstGeom>
        </p:spPr>
        <p:txBody>
          <a:bodyPr/>
          <a:lstStyle/>
          <a:p>
            <a:pPr marL="120315" indent="-120315" algn="l">
              <a:buSzPct val="100000"/>
              <a:buChar char="•"/>
              <a:defRPr sz="1200">
                <a:solidFill>
                  <a:srgbClr val="FFFFFF"/>
                </a:solidFill>
                <a:latin typeface="Helvetica Neue"/>
                <a:ea typeface="Helvetica Neue"/>
                <a:cs typeface="Helvetica Neue"/>
                <a:sym typeface="Helvetica Neue"/>
              </a:defRPr>
            </a:pPr>
            <a:r>
              <a:rPr dirty="0"/>
              <a:t>Dat </a:t>
            </a:r>
            <a:r>
              <a:rPr dirty="0" err="1"/>
              <a:t>leidt</a:t>
            </a:r>
            <a:r>
              <a:rPr dirty="0"/>
              <a:t> tot de </a:t>
            </a:r>
            <a:r>
              <a:rPr dirty="0" err="1"/>
              <a:t>volgende</a:t>
            </a:r>
            <a:r>
              <a:rPr dirty="0"/>
              <a:t> </a:t>
            </a:r>
            <a:r>
              <a:rPr dirty="0" err="1"/>
              <a:t>hoofdvragen</a:t>
            </a:r>
            <a:r>
              <a:rPr dirty="0"/>
              <a:t>:</a:t>
            </a:r>
          </a:p>
          <a:p>
            <a:pPr marL="501315" lvl="1" indent="-120315" algn="l">
              <a:buSzPct val="100000"/>
              <a:buChar char="•"/>
              <a:defRPr sz="1200">
                <a:solidFill>
                  <a:srgbClr val="FFFFFF"/>
                </a:solidFill>
                <a:latin typeface="Helvetica Neue"/>
                <a:ea typeface="Helvetica Neue"/>
                <a:cs typeface="Helvetica Neue"/>
                <a:sym typeface="Helvetica Neue"/>
              </a:defRPr>
            </a:pPr>
            <a:r>
              <a:rPr dirty="0" err="1"/>
              <a:t>Wat</a:t>
            </a:r>
            <a:r>
              <a:rPr dirty="0"/>
              <a:t> wil de PvdA </a:t>
            </a:r>
            <a:r>
              <a:rPr dirty="0" err="1"/>
              <a:t>zijn</a:t>
            </a:r>
            <a:r>
              <a:rPr dirty="0"/>
              <a:t> en hoe </a:t>
            </a:r>
            <a:r>
              <a:rPr dirty="0" err="1"/>
              <a:t>willen</a:t>
            </a:r>
            <a:r>
              <a:rPr dirty="0"/>
              <a:t> we </a:t>
            </a:r>
            <a:r>
              <a:rPr dirty="0" err="1"/>
              <a:t>gezien</a:t>
            </a:r>
            <a:r>
              <a:rPr dirty="0"/>
              <a:t> en </a:t>
            </a:r>
            <a:r>
              <a:rPr dirty="0" err="1"/>
              <a:t>herkend</a:t>
            </a:r>
            <a:r>
              <a:rPr dirty="0"/>
              <a:t> </a:t>
            </a:r>
            <a:r>
              <a:rPr dirty="0" err="1"/>
              <a:t>worden</a:t>
            </a:r>
            <a:r>
              <a:rPr dirty="0"/>
              <a:t>?</a:t>
            </a:r>
          </a:p>
          <a:p>
            <a:pPr marL="501315" lvl="1" indent="-120315" algn="l">
              <a:buSzPct val="100000"/>
              <a:buChar char="•"/>
              <a:defRPr sz="1200">
                <a:solidFill>
                  <a:srgbClr val="FFFFFF"/>
                </a:solidFill>
                <a:latin typeface="Helvetica Neue"/>
                <a:ea typeface="Helvetica Neue"/>
                <a:cs typeface="Helvetica Neue"/>
                <a:sym typeface="Helvetica Neue"/>
              </a:defRPr>
            </a:pPr>
            <a:r>
              <a:rPr lang="nl-NL" dirty="0"/>
              <a:t>Welke strategische positionering hoort daarbij?</a:t>
            </a:r>
          </a:p>
          <a:p>
            <a:pPr marL="501315" lvl="1" indent="-120315" algn="l">
              <a:buSzPct val="100000"/>
              <a:buChar char="•"/>
              <a:defRPr sz="1200">
                <a:solidFill>
                  <a:srgbClr val="FFFFFF"/>
                </a:solidFill>
                <a:latin typeface="Helvetica Neue"/>
                <a:ea typeface="Helvetica Neue"/>
                <a:cs typeface="Helvetica Neue"/>
                <a:sym typeface="Helvetica Neue"/>
              </a:defRPr>
            </a:pPr>
            <a:r>
              <a:rPr dirty="0"/>
              <a:t>Hoe </a:t>
            </a:r>
            <a:r>
              <a:rPr dirty="0" err="1"/>
              <a:t>vertaalt</a:t>
            </a:r>
            <a:r>
              <a:rPr dirty="0"/>
              <a:t> </a:t>
            </a:r>
            <a:r>
              <a:rPr dirty="0" err="1"/>
              <a:t>zich</a:t>
            </a:r>
            <a:r>
              <a:rPr dirty="0"/>
              <a:t> dat </a:t>
            </a:r>
            <a:r>
              <a:rPr dirty="0" err="1"/>
              <a:t>naar</a:t>
            </a:r>
            <a:r>
              <a:rPr dirty="0"/>
              <a:t> </a:t>
            </a:r>
            <a:r>
              <a:rPr dirty="0" err="1"/>
              <a:t>een</a:t>
            </a:r>
            <a:r>
              <a:rPr dirty="0"/>
              <a:t> </a:t>
            </a:r>
            <a:r>
              <a:rPr lang="nl-NL" dirty="0"/>
              <a:t>nieuwe </a:t>
            </a:r>
            <a:r>
              <a:rPr dirty="0" err="1"/>
              <a:t>kernboodschap</a:t>
            </a:r>
            <a:r>
              <a:rPr dirty="0"/>
              <a:t>?</a:t>
            </a:r>
          </a:p>
          <a:p>
            <a:pPr marL="501315" lvl="1" indent="-120315" algn="l">
              <a:buSzPct val="100000"/>
              <a:buChar char="•"/>
              <a:defRPr sz="1200">
                <a:solidFill>
                  <a:srgbClr val="FFFFFF"/>
                </a:solidFill>
                <a:latin typeface="Helvetica Neue"/>
                <a:ea typeface="Helvetica Neue"/>
                <a:cs typeface="Helvetica Neue"/>
                <a:sym typeface="Helvetica Neue"/>
              </a:defRPr>
            </a:pPr>
            <a:r>
              <a:rPr dirty="0" err="1"/>
              <a:t>Welke</a:t>
            </a:r>
            <a:r>
              <a:rPr dirty="0"/>
              <a:t> </a:t>
            </a:r>
            <a:r>
              <a:rPr dirty="0" err="1"/>
              <a:t>bouwstenen</a:t>
            </a:r>
            <a:r>
              <a:rPr dirty="0"/>
              <a:t> </a:t>
            </a:r>
            <a:r>
              <a:rPr dirty="0" err="1"/>
              <a:t>kunnen</a:t>
            </a:r>
            <a:r>
              <a:rPr dirty="0"/>
              <a:t> we </a:t>
            </a:r>
            <a:r>
              <a:rPr dirty="0" err="1"/>
              <a:t>aanbieden</a:t>
            </a:r>
            <a:r>
              <a:rPr dirty="0"/>
              <a:t> </a:t>
            </a:r>
            <a:r>
              <a:rPr dirty="0" err="1"/>
              <a:t>om</a:t>
            </a:r>
            <a:r>
              <a:rPr dirty="0"/>
              <a:t> </a:t>
            </a:r>
            <a:r>
              <a:rPr lang="nl-NL" dirty="0"/>
              <a:t>inhoudelijke focus, manier van politiek bedrijven </a:t>
            </a:r>
            <a:r>
              <a:rPr dirty="0"/>
              <a:t>en </a:t>
            </a:r>
            <a:r>
              <a:rPr dirty="0" err="1"/>
              <a:t>organisatie</a:t>
            </a:r>
            <a:r>
              <a:rPr dirty="0"/>
              <a:t> aan te </a:t>
            </a:r>
            <a:r>
              <a:rPr dirty="0" err="1"/>
              <a:t>passen</a:t>
            </a:r>
            <a:r>
              <a:rPr dirty="0"/>
              <a:t>, </a:t>
            </a:r>
            <a:r>
              <a:rPr dirty="0" err="1"/>
              <a:t>zowel</a:t>
            </a:r>
            <a:r>
              <a:rPr dirty="0"/>
              <a:t> in </a:t>
            </a:r>
            <a:r>
              <a:rPr dirty="0" err="1"/>
              <a:t>campagne</a:t>
            </a:r>
            <a:r>
              <a:rPr dirty="0"/>
              <a:t> </a:t>
            </a:r>
            <a:r>
              <a:rPr dirty="0" err="1"/>
              <a:t>als</a:t>
            </a:r>
            <a:r>
              <a:rPr dirty="0"/>
              <a:t> </a:t>
            </a:r>
            <a:r>
              <a:rPr dirty="0" err="1"/>
              <a:t>structureel</a:t>
            </a:r>
            <a:r>
              <a:rPr dirty="0"/>
              <a:t>, </a:t>
            </a:r>
            <a:r>
              <a:rPr dirty="0" err="1"/>
              <a:t>om</a:t>
            </a:r>
            <a:r>
              <a:rPr dirty="0"/>
              <a:t> dat </a:t>
            </a:r>
            <a:r>
              <a:rPr dirty="0" err="1"/>
              <a:t>duidelijk</a:t>
            </a:r>
            <a:r>
              <a:rPr dirty="0"/>
              <a:t> </a:t>
            </a:r>
            <a:r>
              <a:rPr dirty="0" err="1"/>
              <a:t>neer</a:t>
            </a:r>
            <a:r>
              <a:rPr dirty="0"/>
              <a:t> te </a:t>
            </a:r>
            <a:r>
              <a:rPr dirty="0" err="1"/>
              <a:t>zetten</a:t>
            </a:r>
            <a:r>
              <a:rPr dirty="0"/>
              <a:t>?</a:t>
            </a:r>
          </a:p>
          <a:p>
            <a:pPr marL="501315" lvl="1" indent="-120315" algn="l">
              <a:buSzPct val="100000"/>
              <a:buChar char="•"/>
              <a:defRPr sz="1200">
                <a:solidFill>
                  <a:srgbClr val="FFFFFF"/>
                </a:solidFill>
                <a:latin typeface="Helvetica Neue"/>
                <a:ea typeface="Helvetica Neue"/>
                <a:cs typeface="Helvetica Neue"/>
                <a:sym typeface="Helvetica Neue"/>
              </a:defRPr>
            </a:pP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dirty="0" err="1"/>
              <a:t>Een</a:t>
            </a:r>
            <a:r>
              <a:rPr dirty="0"/>
              <a:t> </a:t>
            </a:r>
            <a:r>
              <a:rPr dirty="0" err="1"/>
              <a:t>vernieuwing</a:t>
            </a:r>
            <a:r>
              <a:rPr dirty="0"/>
              <a:t> van de strategie, de </a:t>
            </a:r>
            <a:r>
              <a:rPr dirty="0" err="1"/>
              <a:t>organisatie</a:t>
            </a:r>
            <a:r>
              <a:rPr dirty="0"/>
              <a:t> en de </a:t>
            </a:r>
            <a:r>
              <a:rPr dirty="0" err="1"/>
              <a:t>uitvoering</a:t>
            </a:r>
            <a:r>
              <a:rPr dirty="0"/>
              <a:t> </a:t>
            </a:r>
            <a:r>
              <a:rPr dirty="0" err="1"/>
              <a:t>zijn</a:t>
            </a:r>
            <a:r>
              <a:rPr dirty="0"/>
              <a:t> </a:t>
            </a:r>
            <a:r>
              <a:rPr dirty="0" err="1"/>
              <a:t>nodig</a:t>
            </a:r>
            <a:r>
              <a:rPr dirty="0"/>
              <a:t>. Dat </a:t>
            </a:r>
            <a:r>
              <a:rPr dirty="0" err="1"/>
              <a:t>vergt</a:t>
            </a:r>
            <a:r>
              <a:rPr dirty="0"/>
              <a:t> </a:t>
            </a:r>
            <a:r>
              <a:rPr dirty="0" err="1"/>
              <a:t>veel</a:t>
            </a:r>
            <a:r>
              <a:rPr dirty="0"/>
              <a:t> </a:t>
            </a:r>
            <a:r>
              <a:rPr dirty="0" err="1"/>
              <a:t>werk</a:t>
            </a:r>
            <a:r>
              <a:rPr dirty="0"/>
              <a:t>. Opdracht van </a:t>
            </a:r>
            <a:r>
              <a:rPr dirty="0" err="1"/>
              <a:t>deze</a:t>
            </a:r>
            <a:r>
              <a:rPr dirty="0"/>
              <a:t> </a:t>
            </a:r>
            <a:r>
              <a:rPr dirty="0" err="1"/>
              <a:t>werkgroep</a:t>
            </a:r>
            <a:r>
              <a:rPr dirty="0"/>
              <a:t> is </a:t>
            </a:r>
            <a:r>
              <a:rPr dirty="0" err="1"/>
              <a:t>om</a:t>
            </a:r>
            <a:r>
              <a:rPr dirty="0"/>
              <a:t> de eerste </a:t>
            </a:r>
            <a:r>
              <a:rPr dirty="0" err="1"/>
              <a:t>bouwstenen</a:t>
            </a:r>
            <a:r>
              <a:rPr dirty="0"/>
              <a:t> aan te </a:t>
            </a:r>
            <a:r>
              <a:rPr dirty="0" err="1"/>
              <a:t>reiken</a:t>
            </a:r>
            <a:r>
              <a:rPr dirty="0"/>
              <a:t> en </a:t>
            </a:r>
            <a:r>
              <a:rPr dirty="0" err="1"/>
              <a:t>daarbij</a:t>
            </a:r>
            <a:r>
              <a:rPr dirty="0"/>
              <a:t> </a:t>
            </a:r>
            <a:r>
              <a:rPr dirty="0" err="1"/>
              <a:t>duidelijk</a:t>
            </a:r>
            <a:r>
              <a:rPr dirty="0"/>
              <a:t> te </a:t>
            </a:r>
            <a:r>
              <a:rPr dirty="0" err="1"/>
              <a:t>maken</a:t>
            </a:r>
            <a:r>
              <a:rPr dirty="0"/>
              <a:t> </a:t>
            </a:r>
            <a:r>
              <a:rPr dirty="0" err="1"/>
              <a:t>welke</a:t>
            </a:r>
            <a:r>
              <a:rPr dirty="0"/>
              <a:t> </a:t>
            </a:r>
            <a:r>
              <a:rPr dirty="0" err="1"/>
              <a:t>vervolgstappen</a:t>
            </a:r>
            <a:r>
              <a:rPr dirty="0"/>
              <a:t> </a:t>
            </a:r>
            <a:r>
              <a:rPr dirty="0" err="1"/>
              <a:t>gewenst</a:t>
            </a:r>
            <a:r>
              <a:rPr dirty="0"/>
              <a:t> </a:t>
            </a:r>
            <a:r>
              <a:rPr dirty="0" err="1"/>
              <a:t>zijn</a:t>
            </a:r>
            <a:r>
              <a:rPr dirty="0"/>
              <a:t> </a:t>
            </a:r>
            <a:r>
              <a:rPr dirty="0" err="1"/>
              <a:t>om</a:t>
            </a:r>
            <a:r>
              <a:rPr dirty="0"/>
              <a:t> tot </a:t>
            </a:r>
            <a:r>
              <a:rPr dirty="0" err="1"/>
              <a:t>een</a:t>
            </a:r>
            <a:r>
              <a:rPr dirty="0"/>
              <a:t> </a:t>
            </a:r>
            <a:r>
              <a:rPr dirty="0" err="1"/>
              <a:t>verdere</a:t>
            </a:r>
            <a:r>
              <a:rPr dirty="0"/>
              <a:t> </a:t>
            </a:r>
            <a:r>
              <a:rPr dirty="0" err="1"/>
              <a:t>uitwerking</a:t>
            </a:r>
            <a:r>
              <a:rPr dirty="0"/>
              <a:t> en </a:t>
            </a:r>
            <a:r>
              <a:rPr dirty="0" err="1"/>
              <a:t>uitvoering</a:t>
            </a:r>
            <a:r>
              <a:rPr dirty="0"/>
              <a:t> te </a:t>
            </a:r>
            <a:r>
              <a:rPr dirty="0" err="1"/>
              <a:t>komen</a:t>
            </a:r>
            <a:r>
              <a:rPr dirty="0"/>
              <a:t>.</a:t>
            </a:r>
          </a:p>
        </p:txBody>
      </p:sp>
      <p:pic>
        <p:nvPicPr>
          <p:cNvPr id="346"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48" name="Google Shape;182;p38"/>
          <p:cNvSpPr txBox="1">
            <a:spLocks noGrp="1"/>
          </p:cNvSpPr>
          <p:nvPr>
            <p:ph type="title"/>
          </p:nvPr>
        </p:nvSpPr>
        <p:spPr>
          <a:xfrm>
            <a:off x="628650" y="273844"/>
            <a:ext cx="7886700" cy="1220269"/>
          </a:xfrm>
          <a:prstGeom prst="rect">
            <a:avLst/>
          </a:prstGeom>
        </p:spPr>
        <p:txBody>
          <a:bodyPr anchor="ctr"/>
          <a:lstStyle/>
          <a:p>
            <a:pPr defTabSz="694944">
              <a:defRPr sz="2584" b="1">
                <a:solidFill>
                  <a:srgbClr val="FFFFFF"/>
                </a:solidFill>
                <a:latin typeface="Helvetica Neue"/>
                <a:ea typeface="Helvetica Neue"/>
                <a:cs typeface="Helvetica Neue"/>
                <a:sym typeface="Helvetica Neue"/>
              </a:defRPr>
            </a:pPr>
            <a:r>
              <a:rPr lang="nl-NL" dirty="0"/>
              <a:t>Vernieuwing strategie:</a:t>
            </a:r>
            <a:br>
              <a:rPr lang="nl-NL" dirty="0"/>
            </a:br>
            <a:r>
              <a:rPr lang="nl-NL" dirty="0"/>
              <a:t>Naar een </a:t>
            </a:r>
            <a:r>
              <a:rPr lang="nl-NL" u="sng" dirty="0"/>
              <a:t>progressieve</a:t>
            </a:r>
            <a:r>
              <a:rPr lang="nl-NL" dirty="0"/>
              <a:t> en </a:t>
            </a:r>
            <a:r>
              <a:rPr lang="nl-NL" u="sng" dirty="0"/>
              <a:t>verbindende</a:t>
            </a:r>
            <a:r>
              <a:rPr lang="nl-NL" dirty="0"/>
              <a:t> PvdA</a:t>
            </a:r>
            <a:endParaRPr dirty="0"/>
          </a:p>
        </p:txBody>
      </p:sp>
      <p:sp>
        <p:nvSpPr>
          <p:cNvPr id="349" name="Google Shape;183;p38"/>
          <p:cNvSpPr txBox="1">
            <a:spLocks noGrp="1"/>
          </p:cNvSpPr>
          <p:nvPr>
            <p:ph type="body" idx="1"/>
          </p:nvPr>
        </p:nvSpPr>
        <p:spPr>
          <a:xfrm>
            <a:off x="628650" y="1837661"/>
            <a:ext cx="7886700" cy="3263505"/>
          </a:xfrm>
          <a:prstGeom prst="rect">
            <a:avLst/>
          </a:prstGeom>
        </p:spPr>
        <p:txBody>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dirty="0" err="1"/>
              <a:t>Essentieel</a:t>
            </a:r>
            <a:r>
              <a:rPr dirty="0"/>
              <a:t> is </a:t>
            </a:r>
            <a:r>
              <a:rPr dirty="0" err="1"/>
              <a:t>duidelijkheid</a:t>
            </a:r>
            <a:r>
              <a:rPr dirty="0"/>
              <a:t> over wie je wil </a:t>
            </a:r>
            <a:r>
              <a:rPr dirty="0" err="1"/>
              <a:t>zijn</a:t>
            </a:r>
            <a:r>
              <a:rPr dirty="0"/>
              <a:t> en hoe je </a:t>
            </a:r>
            <a:r>
              <a:rPr dirty="0" err="1"/>
              <a:t>gezien</a:t>
            </a:r>
            <a:r>
              <a:rPr dirty="0"/>
              <a:t> wilt </a:t>
            </a:r>
            <a:r>
              <a:rPr dirty="0" err="1"/>
              <a:t>worden</a:t>
            </a:r>
            <a:r>
              <a:rPr dirty="0"/>
              <a:t>.</a:t>
            </a:r>
            <a:r>
              <a:rPr lang="nl-NL" dirty="0"/>
              <a:t> De PvdA strijdt voor een eerlijkere en betere samenleving waarin algemeen welzijn zwaarder weegt dan individuele welvaart. De PvdA is daarom een veranderingsgezinde partij en koestert onderlinge verbondenheid in de samenleving. </a:t>
            </a:r>
            <a:r>
              <a:rPr lang="nl-NL" b="1" dirty="0"/>
              <a:t>Het is essentieel om daarop beter herkend te worden.</a:t>
            </a:r>
            <a:endParaRPr b="1" dirty="0"/>
          </a:p>
          <a:p>
            <a:pPr marL="120315" indent="-120315" algn="l">
              <a:buSzPct val="100000"/>
              <a:buChar char="•"/>
              <a:defRPr sz="1200">
                <a:solidFill>
                  <a:srgbClr val="FFFFFF"/>
                </a:solidFill>
                <a:latin typeface="Helvetica Neue"/>
                <a:ea typeface="Helvetica Neue"/>
                <a:cs typeface="Helvetica Neue"/>
                <a:sym typeface="Helvetica Neue"/>
              </a:defRPr>
            </a:pPr>
            <a:r>
              <a:rPr lang="nl-NL" b="1" dirty="0"/>
              <a:t>Een nieuwe strategie is noodzakelijk om te komen tot een meer </a:t>
            </a:r>
            <a:r>
              <a:rPr lang="nl-NL" b="1" u="sng" dirty="0"/>
              <a:t>progressieve en verbindende PvdA</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Om meer gezien te worden als </a:t>
            </a:r>
            <a:r>
              <a:rPr lang="nl-NL" b="1" dirty="0"/>
              <a:t>progressief</a:t>
            </a:r>
            <a:r>
              <a:rPr lang="nl-NL" dirty="0"/>
              <a:t> is een sterkere focus nodig op verandering, op toekomstgerichtheid en op een jongere en modernere uitstraling, wat bijvoorbeeld tot uiting komt in een betere online presentie</a:t>
            </a:r>
          </a:p>
          <a:p>
            <a:pPr marL="120315" indent="-120315" algn="l">
              <a:buSzPct val="100000"/>
              <a:buChar char="•"/>
              <a:defRPr sz="1200">
                <a:solidFill>
                  <a:srgbClr val="FFFFFF"/>
                </a:solidFill>
                <a:latin typeface="Helvetica Neue"/>
                <a:ea typeface="Helvetica Neue"/>
                <a:cs typeface="Helvetica Neue"/>
                <a:sym typeface="Helvetica Neue"/>
              </a:defRPr>
            </a:pPr>
            <a:r>
              <a:rPr lang="nl-NL" dirty="0"/>
              <a:t>Om meer gezien te worden als </a:t>
            </a:r>
            <a:r>
              <a:rPr lang="nl-NL" b="1" dirty="0"/>
              <a:t>verbindend</a:t>
            </a:r>
            <a:r>
              <a:rPr lang="nl-NL" dirty="0"/>
              <a:t> is een sterkere focus nodig op een verbindende agenda en daarmee op strijd tegen verdeeldheid en polarisatie, op verbinding met doelgroepen wier agenda de PvdA vertegenwoordigt en op verbinding binnen de partij en met andere organisaties die eveneens een sociale en progressieve agenda hebben</a:t>
            </a:r>
            <a:endParaRPr dirty="0"/>
          </a:p>
        </p:txBody>
      </p:sp>
      <p:pic>
        <p:nvPicPr>
          <p:cNvPr id="350"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60" name="Google Shape;182;p38"/>
          <p:cNvSpPr txBox="1">
            <a:spLocks noGrp="1"/>
          </p:cNvSpPr>
          <p:nvPr>
            <p:ph type="title"/>
          </p:nvPr>
        </p:nvSpPr>
        <p:spPr>
          <a:xfrm>
            <a:off x="628650" y="273844"/>
            <a:ext cx="7886700" cy="994172"/>
          </a:xfrm>
          <a:prstGeom prst="rect">
            <a:avLst/>
          </a:prstGeom>
        </p:spPr>
        <p:txBody>
          <a:bodyPr anchor="ctr">
            <a:normAutofit/>
          </a:bodyPr>
          <a:lstStyle>
            <a:lvl1pPr>
              <a:defRPr sz="3400" b="1">
                <a:solidFill>
                  <a:srgbClr val="FFFFFF"/>
                </a:solidFill>
                <a:latin typeface="Helvetica Neue"/>
                <a:ea typeface="Helvetica Neue"/>
                <a:cs typeface="Helvetica Neue"/>
                <a:sym typeface="Helvetica Neue"/>
              </a:defRPr>
            </a:lvl1pPr>
          </a:lstStyle>
          <a:p>
            <a:r>
              <a:rPr lang="nl-NL" dirty="0"/>
              <a:t>Onze aanpak is</a:t>
            </a:r>
            <a:r>
              <a:rPr dirty="0"/>
              <a:t> SPITS</a:t>
            </a:r>
          </a:p>
        </p:txBody>
      </p:sp>
      <p:sp>
        <p:nvSpPr>
          <p:cNvPr id="361" name="Google Shape;183;p38"/>
          <p:cNvSpPr txBox="1">
            <a:spLocks noGrp="1"/>
          </p:cNvSpPr>
          <p:nvPr>
            <p:ph type="body" idx="1"/>
          </p:nvPr>
        </p:nvSpPr>
        <p:spPr>
          <a:xfrm>
            <a:off x="628650" y="1369219"/>
            <a:ext cx="7886700" cy="3263505"/>
          </a:xfrm>
          <a:prstGeom prst="rect">
            <a:avLst/>
          </a:prstGeom>
        </p:spPr>
        <p:txBody>
          <a:bodyPr/>
          <a:lstStyle/>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r>
              <a:rPr b="1" dirty="0"/>
              <a:t>SAMEN</a:t>
            </a:r>
            <a:r>
              <a:rPr lang="nl-NL" b="1" dirty="0"/>
              <a:t>. </a:t>
            </a:r>
            <a:r>
              <a:rPr lang="nl-NL" dirty="0"/>
              <a:t>Wi</a:t>
            </a:r>
            <a:r>
              <a:rPr dirty="0"/>
              <a:t>j </a:t>
            </a:r>
            <a:r>
              <a:rPr dirty="0" err="1"/>
              <a:t>geloven</a:t>
            </a:r>
            <a:r>
              <a:rPr dirty="0"/>
              <a:t> in </a:t>
            </a:r>
            <a:r>
              <a:rPr dirty="0" err="1"/>
              <a:t>verbondenheid</a:t>
            </a:r>
            <a:r>
              <a:rPr dirty="0"/>
              <a:t>. Door </a:t>
            </a:r>
            <a:r>
              <a:rPr dirty="0" err="1"/>
              <a:t>samenwerken</a:t>
            </a:r>
            <a:r>
              <a:rPr dirty="0"/>
              <a:t>, door ons te </a:t>
            </a:r>
            <a:r>
              <a:rPr dirty="0" err="1"/>
              <a:t>organiseren</a:t>
            </a:r>
            <a:r>
              <a:rPr dirty="0"/>
              <a:t>, is </a:t>
            </a:r>
            <a:r>
              <a:rPr dirty="0" err="1"/>
              <a:t>een</a:t>
            </a:r>
            <a:r>
              <a:rPr dirty="0"/>
              <a:t> </a:t>
            </a:r>
            <a:r>
              <a:rPr dirty="0" err="1"/>
              <a:t>goed</a:t>
            </a:r>
            <a:r>
              <a:rPr dirty="0"/>
              <a:t> </a:t>
            </a:r>
            <a:r>
              <a:rPr dirty="0" err="1"/>
              <a:t>leven</a:t>
            </a:r>
            <a:r>
              <a:rPr dirty="0"/>
              <a:t> voor </a:t>
            </a:r>
            <a:r>
              <a:rPr dirty="0" err="1"/>
              <a:t>iedereen</a:t>
            </a:r>
            <a:r>
              <a:rPr dirty="0"/>
              <a:t> </a:t>
            </a:r>
            <a:r>
              <a:rPr dirty="0" err="1"/>
              <a:t>haalbaar</a:t>
            </a:r>
            <a:r>
              <a:rPr dirty="0"/>
              <a:t>. We </a:t>
            </a:r>
            <a:r>
              <a:rPr dirty="0" err="1"/>
              <a:t>zijn</a:t>
            </a:r>
            <a:r>
              <a:rPr dirty="0"/>
              <a:t> voor </a:t>
            </a:r>
            <a:r>
              <a:rPr dirty="0" err="1"/>
              <a:t>verbinding</a:t>
            </a:r>
            <a:r>
              <a:rPr dirty="0"/>
              <a:t>, </a:t>
            </a:r>
            <a:r>
              <a:rPr dirty="0" err="1"/>
              <a:t>tegen</a:t>
            </a:r>
            <a:r>
              <a:rPr dirty="0"/>
              <a:t> </a:t>
            </a:r>
            <a:r>
              <a:rPr dirty="0" err="1"/>
              <a:t>polarisatie</a:t>
            </a:r>
            <a:r>
              <a:rPr dirty="0"/>
              <a:t>.</a:t>
            </a:r>
            <a:r>
              <a:rPr lang="nl-NL" dirty="0"/>
              <a:t> Wij verbinden ons dan ook met mensen en organisaties die zich net als wij inzetten voor een eerlijkere en betere wereld</a:t>
            </a:r>
          </a:p>
          <a:p>
            <a:pPr marL="120315" indent="-120315" algn="l">
              <a:spcBef>
                <a:spcPts val="0"/>
              </a:spcBef>
              <a:buSzPct val="100000"/>
              <a:buChar char="•"/>
              <a:defRPr sz="1200">
                <a:solidFill>
                  <a:srgbClr val="FFFFFF"/>
                </a:solidFill>
                <a:latin typeface="Helvetica Neue"/>
                <a:ea typeface="Helvetica Neue"/>
                <a:cs typeface="Helvetica Neue"/>
                <a:sym typeface="Helvetica Neue"/>
              </a:defRPr>
            </a:pP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b="1" dirty="0" err="1"/>
              <a:t>POSITIEF</a:t>
            </a:r>
            <a:r>
              <a:rPr lang="nl-NL" b="1" dirty="0"/>
              <a:t>.</a:t>
            </a:r>
            <a:r>
              <a:rPr dirty="0"/>
              <a:t> </a:t>
            </a:r>
            <a:r>
              <a:rPr lang="nl-NL" dirty="0"/>
              <a:t>W</a:t>
            </a:r>
            <a:r>
              <a:rPr dirty="0"/>
              <a:t>e </a:t>
            </a:r>
            <a:r>
              <a:rPr dirty="0" err="1"/>
              <a:t>kunnen</a:t>
            </a:r>
            <a:r>
              <a:rPr dirty="0"/>
              <a:t> de </a:t>
            </a:r>
            <a:r>
              <a:rPr dirty="0" err="1"/>
              <a:t>wereld</a:t>
            </a:r>
            <a:r>
              <a:rPr dirty="0"/>
              <a:t> </a:t>
            </a:r>
            <a:r>
              <a:rPr dirty="0" err="1"/>
              <a:t>veranderen</a:t>
            </a:r>
            <a:r>
              <a:rPr dirty="0"/>
              <a:t>. We </a:t>
            </a:r>
            <a:r>
              <a:rPr dirty="0" err="1"/>
              <a:t>zijn</a:t>
            </a:r>
            <a:r>
              <a:rPr dirty="0"/>
              <a:t> </a:t>
            </a:r>
            <a:r>
              <a:rPr dirty="0" err="1"/>
              <a:t>optimistisch</a:t>
            </a:r>
            <a:r>
              <a:rPr dirty="0"/>
              <a:t>. We </a:t>
            </a:r>
            <a:r>
              <a:rPr dirty="0" err="1"/>
              <a:t>praten</a:t>
            </a:r>
            <a:r>
              <a:rPr dirty="0"/>
              <a:t> over </a:t>
            </a:r>
            <a:r>
              <a:rPr dirty="0" err="1"/>
              <a:t>wat</a:t>
            </a:r>
            <a:r>
              <a:rPr dirty="0"/>
              <a:t> we </a:t>
            </a:r>
            <a:r>
              <a:rPr dirty="0" err="1"/>
              <a:t>willen</a:t>
            </a:r>
            <a:r>
              <a:rPr dirty="0"/>
              <a:t>, over </a:t>
            </a:r>
            <a:r>
              <a:rPr dirty="0" err="1"/>
              <a:t>waar</a:t>
            </a:r>
            <a:r>
              <a:rPr dirty="0"/>
              <a:t> we </a:t>
            </a:r>
            <a:r>
              <a:rPr dirty="0" err="1"/>
              <a:t>vóór</a:t>
            </a:r>
            <a:r>
              <a:rPr dirty="0"/>
              <a:t> </a:t>
            </a:r>
            <a:r>
              <a:rPr dirty="0" err="1"/>
              <a:t>zijn</a:t>
            </a:r>
            <a:r>
              <a:rPr dirty="0"/>
              <a:t>.</a:t>
            </a:r>
          </a:p>
          <a:p>
            <a:pPr marL="120315" indent="-120315" algn="l">
              <a:buSzPct val="100000"/>
              <a:buChar char="•"/>
              <a:defRPr sz="1200">
                <a:solidFill>
                  <a:srgbClr val="FFFFFF"/>
                </a:solidFill>
                <a:latin typeface="Helvetica Neue"/>
                <a:ea typeface="Helvetica Neue"/>
                <a:cs typeface="Helvetica Neue"/>
                <a:sym typeface="Helvetica Neue"/>
              </a:defRPr>
            </a:pPr>
            <a:endParaRPr lang="nl-NL" b="1" dirty="0"/>
          </a:p>
          <a:p>
            <a:pPr marL="120315" indent="-120315" algn="l">
              <a:buSzPct val="100000"/>
              <a:buChar char="•"/>
              <a:defRPr sz="1200">
                <a:solidFill>
                  <a:srgbClr val="FFFFFF"/>
                </a:solidFill>
                <a:latin typeface="Helvetica Neue"/>
                <a:ea typeface="Helvetica Neue"/>
                <a:cs typeface="Helvetica Neue"/>
                <a:sym typeface="Helvetica Neue"/>
              </a:defRPr>
            </a:pPr>
            <a:r>
              <a:rPr b="1" dirty="0" err="1"/>
              <a:t>INSPIREREND</a:t>
            </a:r>
            <a:r>
              <a:rPr lang="nl-NL" b="1" dirty="0"/>
              <a:t>.</a:t>
            </a:r>
            <a:r>
              <a:rPr dirty="0"/>
              <a:t> </a:t>
            </a:r>
            <a:r>
              <a:rPr dirty="0" err="1"/>
              <a:t>Wij</a:t>
            </a:r>
            <a:r>
              <a:rPr dirty="0"/>
              <a:t> </a:t>
            </a:r>
            <a:r>
              <a:rPr dirty="0" err="1"/>
              <a:t>durven</a:t>
            </a:r>
            <a:r>
              <a:rPr dirty="0"/>
              <a:t> te </a:t>
            </a:r>
            <a:r>
              <a:rPr dirty="0" err="1"/>
              <a:t>dromen</a:t>
            </a:r>
            <a:r>
              <a:rPr dirty="0"/>
              <a:t>. We </a:t>
            </a:r>
            <a:r>
              <a:rPr dirty="0" err="1"/>
              <a:t>praten</a:t>
            </a:r>
            <a:r>
              <a:rPr dirty="0"/>
              <a:t> over </a:t>
            </a:r>
            <a:r>
              <a:rPr dirty="0" err="1"/>
              <a:t>visie</a:t>
            </a:r>
            <a:r>
              <a:rPr dirty="0"/>
              <a:t> en </a:t>
            </a:r>
            <a:r>
              <a:rPr dirty="0" err="1"/>
              <a:t>plannen</a:t>
            </a:r>
            <a:r>
              <a:rPr dirty="0"/>
              <a:t>. We </a:t>
            </a:r>
            <a:r>
              <a:rPr dirty="0" err="1"/>
              <a:t>willen</a:t>
            </a:r>
            <a:r>
              <a:rPr dirty="0"/>
              <a:t> </a:t>
            </a:r>
            <a:r>
              <a:rPr dirty="0" err="1"/>
              <a:t>anderen</a:t>
            </a:r>
            <a:r>
              <a:rPr dirty="0"/>
              <a:t> </a:t>
            </a:r>
            <a:r>
              <a:rPr dirty="0" err="1"/>
              <a:t>enthousiasmeren</a:t>
            </a:r>
            <a:r>
              <a:rPr dirty="0"/>
              <a:t>.</a:t>
            </a:r>
          </a:p>
          <a:p>
            <a:pPr marL="120315" indent="-120315" algn="l">
              <a:buSzPct val="100000"/>
              <a:buChar char="•"/>
              <a:defRPr sz="1200">
                <a:solidFill>
                  <a:srgbClr val="FFFFFF"/>
                </a:solidFill>
                <a:latin typeface="Helvetica Neue"/>
                <a:ea typeface="Helvetica Neue"/>
                <a:cs typeface="Helvetica Neue"/>
                <a:sym typeface="Helvetica Neue"/>
              </a:defRPr>
            </a:pPr>
            <a:endParaRPr lang="nl-NL" b="1" dirty="0"/>
          </a:p>
          <a:p>
            <a:pPr marL="120315" indent="-120315" algn="l">
              <a:buSzPct val="100000"/>
              <a:buChar char="•"/>
              <a:defRPr sz="1200">
                <a:solidFill>
                  <a:srgbClr val="FFFFFF"/>
                </a:solidFill>
                <a:latin typeface="Helvetica Neue"/>
                <a:ea typeface="Helvetica Neue"/>
                <a:cs typeface="Helvetica Neue"/>
                <a:sym typeface="Helvetica Neue"/>
              </a:defRPr>
            </a:pPr>
            <a:r>
              <a:rPr b="1" dirty="0" err="1"/>
              <a:t>TOEKOMSTGERICHT</a:t>
            </a:r>
            <a:r>
              <a:rPr lang="nl-NL" b="1" dirty="0"/>
              <a:t>.</a:t>
            </a:r>
            <a:r>
              <a:rPr dirty="0"/>
              <a:t> </a:t>
            </a:r>
            <a:r>
              <a:rPr lang="nl-NL" dirty="0"/>
              <a:t>V</a:t>
            </a:r>
            <a:r>
              <a:rPr dirty="0" err="1"/>
              <a:t>roeger</a:t>
            </a:r>
            <a:r>
              <a:rPr dirty="0"/>
              <a:t> was alles </a:t>
            </a:r>
            <a:r>
              <a:rPr dirty="0" err="1"/>
              <a:t>beter</a:t>
            </a:r>
            <a:r>
              <a:rPr dirty="0"/>
              <a:t>, </a:t>
            </a:r>
            <a:r>
              <a:rPr dirty="0" err="1"/>
              <a:t>maar</a:t>
            </a:r>
            <a:r>
              <a:rPr dirty="0"/>
              <a:t> morgen </a:t>
            </a:r>
            <a:r>
              <a:rPr dirty="0" err="1"/>
              <a:t>maken</a:t>
            </a:r>
            <a:r>
              <a:rPr dirty="0"/>
              <a:t> we het </a:t>
            </a:r>
            <a:r>
              <a:rPr dirty="0" err="1"/>
              <a:t>nóg</a:t>
            </a:r>
            <a:r>
              <a:rPr dirty="0"/>
              <a:t> </a:t>
            </a:r>
            <a:r>
              <a:rPr dirty="0" err="1"/>
              <a:t>beter</a:t>
            </a:r>
            <a:r>
              <a:rPr dirty="0"/>
              <a:t>. </a:t>
            </a:r>
            <a:r>
              <a:rPr dirty="0" err="1"/>
              <a:t>Wij</a:t>
            </a:r>
            <a:r>
              <a:rPr dirty="0"/>
              <a:t> </a:t>
            </a:r>
            <a:r>
              <a:rPr dirty="0" err="1"/>
              <a:t>zijn</a:t>
            </a:r>
            <a:r>
              <a:rPr dirty="0"/>
              <a:t> </a:t>
            </a:r>
            <a:r>
              <a:rPr dirty="0" err="1"/>
              <a:t>een</a:t>
            </a:r>
            <a:r>
              <a:rPr dirty="0"/>
              <a:t> partij van de </a:t>
            </a:r>
            <a:r>
              <a:rPr dirty="0" err="1"/>
              <a:t>toekomst</a:t>
            </a:r>
            <a:r>
              <a:rPr dirty="0"/>
              <a:t>, </a:t>
            </a:r>
            <a:r>
              <a:rPr dirty="0" err="1"/>
              <a:t>niet</a:t>
            </a:r>
            <a:r>
              <a:rPr dirty="0"/>
              <a:t> van het </a:t>
            </a:r>
            <a:r>
              <a:rPr dirty="0" err="1"/>
              <a:t>verleden</a:t>
            </a:r>
            <a:r>
              <a:rPr dirty="0"/>
              <a:t>.</a:t>
            </a:r>
          </a:p>
          <a:p>
            <a:pPr marL="120315" indent="-120315" algn="l">
              <a:buSzPct val="100000"/>
              <a:buChar char="•"/>
              <a:defRPr sz="1200">
                <a:solidFill>
                  <a:srgbClr val="FFFFFF"/>
                </a:solidFill>
                <a:latin typeface="Helvetica Neue"/>
                <a:ea typeface="Helvetica Neue"/>
                <a:cs typeface="Helvetica Neue"/>
                <a:sym typeface="Helvetica Neue"/>
              </a:defRPr>
            </a:pPr>
            <a:endParaRPr lang="nl-NL" b="1" dirty="0"/>
          </a:p>
          <a:p>
            <a:pPr marL="120315" indent="-120315" algn="l">
              <a:buSzPct val="100000"/>
              <a:buChar char="•"/>
              <a:defRPr sz="1200">
                <a:solidFill>
                  <a:srgbClr val="FFFFFF"/>
                </a:solidFill>
                <a:latin typeface="Helvetica Neue"/>
                <a:ea typeface="Helvetica Neue"/>
                <a:cs typeface="Helvetica Neue"/>
                <a:sym typeface="Helvetica Neue"/>
              </a:defRPr>
            </a:pPr>
            <a:r>
              <a:rPr b="1" dirty="0" err="1"/>
              <a:t>STRIJDBAAR</a:t>
            </a:r>
            <a:r>
              <a:rPr lang="nl-NL" b="1" dirty="0"/>
              <a:t>.</a:t>
            </a:r>
            <a:r>
              <a:rPr dirty="0"/>
              <a:t> </a:t>
            </a:r>
            <a:r>
              <a:rPr lang="nl-NL" dirty="0"/>
              <a:t>H</a:t>
            </a:r>
            <a:r>
              <a:rPr dirty="0"/>
              <a:t>et </a:t>
            </a:r>
            <a:r>
              <a:rPr dirty="0" err="1"/>
              <a:t>gaat</a:t>
            </a:r>
            <a:r>
              <a:rPr dirty="0"/>
              <a:t> </a:t>
            </a:r>
            <a:r>
              <a:rPr dirty="0" err="1"/>
              <a:t>niet</a:t>
            </a:r>
            <a:r>
              <a:rPr dirty="0"/>
              <a:t> </a:t>
            </a:r>
            <a:r>
              <a:rPr dirty="0" err="1"/>
              <a:t>vanzelf</a:t>
            </a:r>
            <a:r>
              <a:rPr dirty="0"/>
              <a:t>. </a:t>
            </a:r>
            <a:r>
              <a:rPr dirty="0" err="1"/>
              <a:t>Als</a:t>
            </a:r>
            <a:r>
              <a:rPr dirty="0"/>
              <a:t> we </a:t>
            </a:r>
            <a:r>
              <a:rPr dirty="0" err="1"/>
              <a:t>niks</a:t>
            </a:r>
            <a:r>
              <a:rPr dirty="0"/>
              <a:t> </a:t>
            </a:r>
            <a:r>
              <a:rPr dirty="0" err="1"/>
              <a:t>doen</a:t>
            </a:r>
            <a:r>
              <a:rPr dirty="0"/>
              <a:t>, </a:t>
            </a:r>
            <a:r>
              <a:rPr dirty="0" err="1"/>
              <a:t>wint</a:t>
            </a:r>
            <a:r>
              <a:rPr dirty="0"/>
              <a:t> de </a:t>
            </a:r>
            <a:r>
              <a:rPr dirty="0" err="1"/>
              <a:t>sterkste</a:t>
            </a:r>
            <a:r>
              <a:rPr dirty="0"/>
              <a:t>. </a:t>
            </a:r>
            <a:r>
              <a:rPr dirty="0" err="1"/>
              <a:t>Maar</a:t>
            </a:r>
            <a:r>
              <a:rPr dirty="0"/>
              <a:t> </a:t>
            </a:r>
            <a:r>
              <a:rPr dirty="0" err="1"/>
              <a:t>samen</a:t>
            </a:r>
            <a:r>
              <a:rPr dirty="0"/>
              <a:t> </a:t>
            </a:r>
            <a:r>
              <a:rPr dirty="0" err="1"/>
              <a:t>kunnen</a:t>
            </a:r>
            <a:r>
              <a:rPr dirty="0"/>
              <a:t> we de </a:t>
            </a:r>
            <a:r>
              <a:rPr dirty="0" err="1"/>
              <a:t>wereld</a:t>
            </a:r>
            <a:r>
              <a:rPr dirty="0"/>
              <a:t> aan. We </a:t>
            </a:r>
            <a:r>
              <a:rPr dirty="0" err="1"/>
              <a:t>strijden</a:t>
            </a:r>
            <a:r>
              <a:rPr dirty="0"/>
              <a:t>. </a:t>
            </a:r>
            <a:r>
              <a:rPr dirty="0" err="1"/>
              <a:t>Samen</a:t>
            </a:r>
            <a:r>
              <a:rPr dirty="0"/>
              <a:t> met </a:t>
            </a:r>
            <a:r>
              <a:rPr dirty="0" err="1"/>
              <a:t>jou</a:t>
            </a:r>
            <a:r>
              <a:rPr dirty="0"/>
              <a:t>!</a:t>
            </a:r>
          </a:p>
        </p:txBody>
      </p:sp>
      <p:pic>
        <p:nvPicPr>
          <p:cNvPr id="362"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F111A"/>
        </a:solidFill>
        <a:effectLst/>
      </p:bgPr>
    </p:bg>
    <p:spTree>
      <p:nvGrpSpPr>
        <p:cNvPr id="1" name=""/>
        <p:cNvGrpSpPr/>
        <p:nvPr/>
      </p:nvGrpSpPr>
      <p:grpSpPr>
        <a:xfrm>
          <a:off x="0" y="0"/>
          <a:ext cx="0" cy="0"/>
          <a:chOff x="0" y="0"/>
          <a:chExt cx="0" cy="0"/>
        </a:xfrm>
      </p:grpSpPr>
      <p:sp>
        <p:nvSpPr>
          <p:cNvPr id="348" name="Google Shape;182;p38"/>
          <p:cNvSpPr txBox="1">
            <a:spLocks noGrp="1"/>
          </p:cNvSpPr>
          <p:nvPr>
            <p:ph type="title"/>
          </p:nvPr>
        </p:nvSpPr>
        <p:spPr>
          <a:xfrm>
            <a:off x="628650" y="273844"/>
            <a:ext cx="7886700" cy="1220269"/>
          </a:xfrm>
          <a:prstGeom prst="rect">
            <a:avLst/>
          </a:prstGeom>
        </p:spPr>
        <p:txBody>
          <a:bodyPr anchor="ctr">
            <a:normAutofit/>
          </a:bodyPr>
          <a:lstStyle/>
          <a:p>
            <a:pPr defTabSz="694944">
              <a:defRPr sz="2584" b="1">
                <a:solidFill>
                  <a:srgbClr val="FFFFFF"/>
                </a:solidFill>
                <a:latin typeface="Helvetica Neue"/>
                <a:ea typeface="Helvetica Neue"/>
                <a:cs typeface="Helvetica Neue"/>
                <a:sym typeface="Helvetica Neue"/>
              </a:defRPr>
            </a:pPr>
            <a:r>
              <a:rPr dirty="0"/>
              <a:t>Eerste </a:t>
            </a:r>
            <a:r>
              <a:rPr dirty="0" err="1"/>
              <a:t>stap</a:t>
            </a:r>
            <a:r>
              <a:rPr dirty="0"/>
              <a:t>:</a:t>
            </a:r>
            <a:r>
              <a:rPr lang="nl-NL" dirty="0"/>
              <a:t> vernieuwing kernboodschap</a:t>
            </a:r>
            <a:endParaRPr dirty="0"/>
          </a:p>
        </p:txBody>
      </p:sp>
      <p:sp>
        <p:nvSpPr>
          <p:cNvPr id="349" name="Google Shape;183;p38"/>
          <p:cNvSpPr txBox="1">
            <a:spLocks noGrp="1"/>
          </p:cNvSpPr>
          <p:nvPr>
            <p:ph type="body" idx="1"/>
          </p:nvPr>
        </p:nvSpPr>
        <p:spPr>
          <a:xfrm>
            <a:off x="628650" y="1548178"/>
            <a:ext cx="7886700" cy="3263505"/>
          </a:xfrm>
          <a:prstGeom prst="rect">
            <a:avLst/>
          </a:prstGeom>
        </p:spPr>
        <p:txBody>
          <a:bodyPr/>
          <a:lstStyle/>
          <a:p>
            <a:pPr marL="120315" indent="-120315" algn="l">
              <a:buSzPct val="100000"/>
              <a:buChar char="•"/>
              <a:defRPr sz="1200">
                <a:solidFill>
                  <a:srgbClr val="FFFFFF"/>
                </a:solidFill>
                <a:latin typeface="Helvetica Neue"/>
                <a:ea typeface="Helvetica Neue"/>
                <a:cs typeface="Helvetica Neue"/>
                <a:sym typeface="Helvetica Neue"/>
              </a:defRPr>
            </a:pPr>
            <a:r>
              <a:rPr lang="nl-NL" dirty="0"/>
              <a:t>In de vernieuwing van de strategie </a:t>
            </a:r>
            <a:r>
              <a:rPr dirty="0" err="1"/>
              <a:t>speelt</a:t>
            </a:r>
            <a:r>
              <a:rPr dirty="0"/>
              <a:t> </a:t>
            </a:r>
            <a:r>
              <a:rPr lang="nl-NL" dirty="0"/>
              <a:t>de</a:t>
            </a:r>
            <a:r>
              <a:rPr dirty="0"/>
              <a:t> </a:t>
            </a:r>
            <a:r>
              <a:rPr dirty="0" err="1"/>
              <a:t>kernboodschap</a:t>
            </a:r>
            <a:r>
              <a:rPr dirty="0"/>
              <a:t> of het </a:t>
            </a:r>
            <a:r>
              <a:rPr dirty="0" err="1"/>
              <a:t>narratief</a:t>
            </a:r>
            <a:r>
              <a:rPr dirty="0"/>
              <a:t> </a:t>
            </a:r>
            <a:r>
              <a:rPr dirty="0" err="1"/>
              <a:t>een</a:t>
            </a:r>
            <a:r>
              <a:rPr dirty="0"/>
              <a:t> </a:t>
            </a:r>
            <a:r>
              <a:rPr dirty="0" err="1"/>
              <a:t>belangrijke</a:t>
            </a:r>
            <a:r>
              <a:rPr dirty="0"/>
              <a:t> </a:t>
            </a:r>
            <a:r>
              <a:rPr dirty="0" err="1"/>
              <a:t>rol</a:t>
            </a:r>
            <a:r>
              <a:rPr dirty="0"/>
              <a:t>. Het is in </a:t>
            </a:r>
            <a:r>
              <a:rPr dirty="0" err="1"/>
              <a:t>feite</a:t>
            </a:r>
            <a:r>
              <a:rPr dirty="0"/>
              <a:t> de </a:t>
            </a:r>
            <a:r>
              <a:rPr dirty="0" err="1"/>
              <a:t>samenvatting</a:t>
            </a:r>
            <a:r>
              <a:rPr dirty="0"/>
              <a:t> van je </a:t>
            </a:r>
            <a:r>
              <a:rPr dirty="0" err="1"/>
              <a:t>inhoudelijke</a:t>
            </a:r>
            <a:r>
              <a:rPr dirty="0"/>
              <a:t> strategie.</a:t>
            </a: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endParaRPr dirty="0"/>
          </a:p>
          <a:p>
            <a:pPr marL="120315" indent="-120315" algn="l">
              <a:buSzPct val="100000"/>
              <a:buChar char="•"/>
              <a:defRPr sz="1200">
                <a:solidFill>
                  <a:srgbClr val="FFFFFF"/>
                </a:solidFill>
                <a:latin typeface="Helvetica Neue"/>
                <a:ea typeface="Helvetica Neue"/>
                <a:cs typeface="Helvetica Neue"/>
                <a:sym typeface="Helvetica Neue"/>
              </a:defRPr>
            </a:pPr>
            <a:r>
              <a:rPr dirty="0"/>
              <a:t>Het </a:t>
            </a:r>
            <a:r>
              <a:rPr dirty="0" err="1"/>
              <a:t>vernieuwen</a:t>
            </a:r>
            <a:r>
              <a:rPr dirty="0"/>
              <a:t> van de </a:t>
            </a:r>
            <a:r>
              <a:rPr dirty="0" err="1"/>
              <a:t>kernboodschap</a:t>
            </a:r>
            <a:r>
              <a:rPr dirty="0"/>
              <a:t> is </a:t>
            </a:r>
            <a:r>
              <a:rPr dirty="0" err="1"/>
              <a:t>daarom</a:t>
            </a:r>
            <a:r>
              <a:rPr dirty="0"/>
              <a:t> de eerste </a:t>
            </a:r>
            <a:r>
              <a:rPr dirty="0" err="1"/>
              <a:t>stap</a:t>
            </a:r>
            <a:r>
              <a:rPr dirty="0"/>
              <a:t> in het </a:t>
            </a:r>
            <a:r>
              <a:rPr dirty="0" err="1"/>
              <a:t>vormgeven</a:t>
            </a:r>
            <a:r>
              <a:rPr dirty="0"/>
              <a:t> van </a:t>
            </a:r>
            <a:r>
              <a:rPr dirty="0" err="1"/>
              <a:t>een</a:t>
            </a:r>
            <a:r>
              <a:rPr dirty="0"/>
              <a:t> </a:t>
            </a:r>
            <a:r>
              <a:rPr dirty="0" err="1"/>
              <a:t>vernieuwde</a:t>
            </a:r>
            <a:r>
              <a:rPr dirty="0"/>
              <a:t> strategie.</a:t>
            </a:r>
          </a:p>
          <a:p>
            <a:pPr marL="120315" indent="-120315" algn="l">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dirty="0" err="1"/>
              <a:t>Een</a:t>
            </a:r>
            <a:r>
              <a:rPr dirty="0"/>
              <a:t> </a:t>
            </a:r>
            <a:r>
              <a:rPr dirty="0" err="1"/>
              <a:t>goede</a:t>
            </a:r>
            <a:r>
              <a:rPr dirty="0"/>
              <a:t> </a:t>
            </a:r>
            <a:r>
              <a:rPr dirty="0" err="1"/>
              <a:t>kernboodschap</a:t>
            </a:r>
            <a:r>
              <a:rPr dirty="0"/>
              <a:t> is het </a:t>
            </a:r>
            <a:r>
              <a:rPr dirty="0" err="1"/>
              <a:t>verbindende</a:t>
            </a:r>
            <a:r>
              <a:rPr dirty="0"/>
              <a:t> element </a:t>
            </a:r>
            <a:r>
              <a:rPr dirty="0" err="1"/>
              <a:t>tussen</a:t>
            </a:r>
            <a:r>
              <a:rPr dirty="0"/>
              <a:t> de </a:t>
            </a:r>
            <a:r>
              <a:rPr dirty="0" err="1"/>
              <a:t>inhoudelijke</a:t>
            </a:r>
            <a:r>
              <a:rPr dirty="0"/>
              <a:t> agenda, de </a:t>
            </a:r>
            <a:r>
              <a:rPr dirty="0" err="1"/>
              <a:t>beelden</a:t>
            </a:r>
            <a:r>
              <a:rPr dirty="0"/>
              <a:t>, de </a:t>
            </a:r>
            <a:r>
              <a:rPr dirty="0" err="1"/>
              <a:t>mensen</a:t>
            </a:r>
            <a:r>
              <a:rPr dirty="0"/>
              <a:t> en de </a:t>
            </a:r>
            <a:r>
              <a:rPr dirty="0" err="1"/>
              <a:t>manier</a:t>
            </a:r>
            <a:r>
              <a:rPr dirty="0"/>
              <a:t> van politiek </a:t>
            </a:r>
            <a:r>
              <a:rPr dirty="0" err="1"/>
              <a:t>bedrijven</a:t>
            </a:r>
            <a:r>
              <a:rPr dirty="0"/>
              <a:t>.</a:t>
            </a:r>
          </a:p>
          <a:p>
            <a:pPr marL="120315" indent="-120315" algn="l">
              <a:buSzPct val="100000"/>
              <a:buChar char="•"/>
              <a:defRPr sz="1200">
                <a:solidFill>
                  <a:srgbClr val="FFFFFF"/>
                </a:solidFill>
                <a:latin typeface="Helvetica Neue"/>
                <a:ea typeface="Helvetica Neue"/>
                <a:cs typeface="Helvetica Neue"/>
                <a:sym typeface="Helvetica Neue"/>
              </a:defRPr>
            </a:pPr>
            <a:endParaRPr lang="nl-NL" dirty="0"/>
          </a:p>
          <a:p>
            <a:pPr marL="120315" indent="-120315" algn="l">
              <a:buSzPct val="100000"/>
              <a:buChar char="•"/>
              <a:defRPr sz="1200">
                <a:solidFill>
                  <a:srgbClr val="FFFFFF"/>
                </a:solidFill>
                <a:latin typeface="Helvetica Neue"/>
                <a:ea typeface="Helvetica Neue"/>
                <a:cs typeface="Helvetica Neue"/>
                <a:sym typeface="Helvetica Neue"/>
              </a:defRPr>
            </a:pPr>
            <a:r>
              <a:rPr dirty="0"/>
              <a:t>Dat is </a:t>
            </a:r>
            <a:r>
              <a:rPr dirty="0" err="1"/>
              <a:t>een</a:t>
            </a:r>
            <a:r>
              <a:rPr dirty="0"/>
              <a:t> </a:t>
            </a:r>
            <a:r>
              <a:rPr dirty="0" err="1"/>
              <a:t>serieus</a:t>
            </a:r>
            <a:r>
              <a:rPr dirty="0"/>
              <a:t> </a:t>
            </a:r>
            <a:r>
              <a:rPr dirty="0" err="1"/>
              <a:t>proces</a:t>
            </a:r>
            <a:r>
              <a:rPr dirty="0"/>
              <a:t> dat </a:t>
            </a:r>
            <a:r>
              <a:rPr dirty="0" err="1"/>
              <a:t>tijd</a:t>
            </a:r>
            <a:r>
              <a:rPr dirty="0"/>
              <a:t> </a:t>
            </a:r>
            <a:r>
              <a:rPr dirty="0" err="1"/>
              <a:t>vergt</a:t>
            </a:r>
            <a:r>
              <a:rPr dirty="0"/>
              <a:t>. </a:t>
            </a:r>
            <a:r>
              <a:rPr dirty="0" err="1"/>
              <a:t>Wij</a:t>
            </a:r>
            <a:r>
              <a:rPr dirty="0"/>
              <a:t> </a:t>
            </a:r>
            <a:r>
              <a:rPr dirty="0" err="1"/>
              <a:t>presenteren</a:t>
            </a:r>
            <a:r>
              <a:rPr dirty="0"/>
              <a:t> </a:t>
            </a:r>
            <a:r>
              <a:rPr dirty="0" err="1"/>
              <a:t>een</a:t>
            </a:r>
            <a:r>
              <a:rPr dirty="0"/>
              <a:t> eerste </a:t>
            </a:r>
            <a:r>
              <a:rPr dirty="0" err="1"/>
              <a:t>aftrap</a:t>
            </a:r>
            <a:r>
              <a:rPr dirty="0"/>
              <a:t> van </a:t>
            </a:r>
            <a:r>
              <a:rPr dirty="0" err="1"/>
              <a:t>elementen</a:t>
            </a:r>
            <a:r>
              <a:rPr dirty="0"/>
              <a:t> die in </a:t>
            </a:r>
            <a:r>
              <a:rPr dirty="0" err="1"/>
              <a:t>onze</a:t>
            </a:r>
            <a:r>
              <a:rPr dirty="0"/>
              <a:t> </a:t>
            </a:r>
            <a:r>
              <a:rPr dirty="0" err="1"/>
              <a:t>ogen</a:t>
            </a:r>
            <a:r>
              <a:rPr dirty="0"/>
              <a:t> </a:t>
            </a:r>
            <a:r>
              <a:rPr lang="nl-NL" dirty="0"/>
              <a:t>nodig zijn</a:t>
            </a:r>
            <a:r>
              <a:rPr dirty="0"/>
              <a:t>. Dat </a:t>
            </a:r>
            <a:r>
              <a:rPr dirty="0" err="1"/>
              <a:t>doen</a:t>
            </a:r>
            <a:r>
              <a:rPr dirty="0"/>
              <a:t> we door </a:t>
            </a:r>
            <a:r>
              <a:rPr dirty="0" err="1"/>
              <a:t>eerst</a:t>
            </a:r>
            <a:r>
              <a:rPr dirty="0"/>
              <a:t> te </a:t>
            </a:r>
            <a:r>
              <a:rPr dirty="0" err="1"/>
              <a:t>reflecteren</a:t>
            </a:r>
            <a:r>
              <a:rPr dirty="0"/>
              <a:t> op de </a:t>
            </a:r>
            <a:r>
              <a:rPr lang="nl-NL" dirty="0"/>
              <a:t>gekozen </a:t>
            </a:r>
            <a:r>
              <a:rPr dirty="0" err="1"/>
              <a:t>inzet</a:t>
            </a:r>
            <a:r>
              <a:rPr dirty="0"/>
              <a:t> </a:t>
            </a:r>
            <a:r>
              <a:rPr lang="nl-NL" dirty="0"/>
              <a:t>in de </a:t>
            </a:r>
            <a:r>
              <a:rPr dirty="0" err="1"/>
              <a:t>afgelopen</a:t>
            </a:r>
            <a:r>
              <a:rPr dirty="0"/>
              <a:t> </a:t>
            </a:r>
            <a:r>
              <a:rPr dirty="0" err="1"/>
              <a:t>jaren</a:t>
            </a:r>
            <a:r>
              <a:rPr dirty="0"/>
              <a:t>.</a:t>
            </a:r>
          </a:p>
        </p:txBody>
      </p:sp>
      <p:pic>
        <p:nvPicPr>
          <p:cNvPr id="350" name="Pvda logo - Boven elkaar - Wit - RGB.png" descr="Pvda logo - Boven elkaar - Wit - RGB.png"/>
          <p:cNvPicPr>
            <a:picLocks noChangeAspect="1"/>
          </p:cNvPicPr>
          <p:nvPr/>
        </p:nvPicPr>
        <p:blipFill>
          <a:blip r:embed="rId2"/>
          <a:stretch>
            <a:fillRect/>
          </a:stretch>
        </p:blipFill>
        <p:spPr>
          <a:xfrm>
            <a:off x="8393293" y="4375192"/>
            <a:ext cx="548873" cy="577761"/>
          </a:xfrm>
          <a:prstGeom prst="rect">
            <a:avLst/>
          </a:prstGeom>
          <a:ln w="12700">
            <a:miter lim="400000"/>
          </a:ln>
        </p:spPr>
      </p:pic>
    </p:spTree>
    <p:extLst>
      <p:ext uri="{BB962C8B-B14F-4D97-AF65-F5344CB8AC3E}">
        <p14:creationId xmlns:p14="http://schemas.microsoft.com/office/powerpoint/2010/main" val="3853847926"/>
      </p:ext>
    </p:extLst>
  </p:cSld>
  <p:clrMapOvr>
    <a:masterClrMapping/>
  </p:clrMapOvr>
  <p:transition spd="med"/>
</p:sld>
</file>

<file path=ppt/theme/theme1.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5947</Words>
  <Application>Microsoft Office PowerPoint</Application>
  <PresentationFormat>Diavoorstelling (16:9)</PresentationFormat>
  <Paragraphs>290</Paragraphs>
  <Slides>35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35</vt:i4>
      </vt:variant>
    </vt:vector>
  </HeadingPairs>
  <TitlesOfParts>
    <vt:vector size="40" baseType="lpstr">
      <vt:lpstr>Arial</vt:lpstr>
      <vt:lpstr>Helvetica</vt:lpstr>
      <vt:lpstr>Helvetica Neue</vt:lpstr>
      <vt:lpstr>Wingdings</vt:lpstr>
      <vt:lpstr>Simple Light</vt:lpstr>
      <vt:lpstr>Progressief en verbindend</vt:lpstr>
      <vt:lpstr>Inhoud</vt:lpstr>
      <vt:lpstr>Werkgroep</vt:lpstr>
      <vt:lpstr>Aanpak</vt:lpstr>
      <vt:lpstr>Probleemstelling</vt:lpstr>
      <vt:lpstr>Hoofdvragen</vt:lpstr>
      <vt:lpstr>Vernieuwing strategie: Naar een progressieve en verbindende PvdA</vt:lpstr>
      <vt:lpstr>Onze aanpak is SPITS</vt:lpstr>
      <vt:lpstr>Eerste stap: vernieuwing kernboodschap</vt:lpstr>
      <vt:lpstr>Kernboodschap</vt:lpstr>
      <vt:lpstr>Kernboodschap: het proces</vt:lpstr>
      <vt:lpstr>Kernboodschap: bouwstenen</vt:lpstr>
      <vt:lpstr>Naar een progressieve en verbindende partij</vt:lpstr>
      <vt:lpstr>Inhoudelijke focus</vt:lpstr>
      <vt:lpstr>Inhoud: Claim de progressieve agenda Een eerste selectie van onderwerpen om agendasettend te zijn</vt:lpstr>
      <vt:lpstr>Inhoud: Ontwikkel de toekomstagenda</vt:lpstr>
      <vt:lpstr>Inhoud: voor verbondenheid, tegen verdeeldheid</vt:lpstr>
      <vt:lpstr>Aanpak</vt:lpstr>
      <vt:lpstr>Aanpak: visie en verandering</vt:lpstr>
      <vt:lpstr>Aanpak: progressief = jong</vt:lpstr>
      <vt:lpstr>Aanpak: een betere online aanwezigheid</vt:lpstr>
      <vt:lpstr>Aanpak: een betere online aanwezigheid (2)</vt:lpstr>
      <vt:lpstr>Aanpak: verbind je met anderen</vt:lpstr>
      <vt:lpstr>Aanpak: verbind je met anderen (2)</vt:lpstr>
      <vt:lpstr>Aanpak: verbind ook binnen de partij</vt:lpstr>
      <vt:lpstr>Organisatie</vt:lpstr>
      <vt:lpstr>Organisatie: van eilandorganisatie naar netwerkorganisatie</vt:lpstr>
      <vt:lpstr>Organisatie: verbind je met leden en omgeving</vt:lpstr>
      <vt:lpstr>Organisatie: financiën</vt:lpstr>
      <vt:lpstr>Organisatie: financiën (2)</vt:lpstr>
      <vt:lpstr>Organisatie: advies</vt:lpstr>
      <vt:lpstr>Organisatie: aanvullende bouwstenen</vt:lpstr>
      <vt:lpstr>Organisatie: campagne</vt:lpstr>
      <vt:lpstr>Organisatie: campagne (2)</vt:lpstr>
      <vt:lpstr>Vervolg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kunnen beter.</dc:title>
  <dc:creator>Rebecca van Dam</dc:creator>
  <cp:lastModifiedBy>Rebecca van Dam</cp:lastModifiedBy>
  <cp:revision>3</cp:revision>
  <dcterms:modified xsi:type="dcterms:W3CDTF">2021-09-17T09:20:16Z</dcterms:modified>
</cp:coreProperties>
</file>